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84" r:id="rId3"/>
    <p:sldId id="314" r:id="rId4"/>
    <p:sldId id="315" r:id="rId5"/>
    <p:sldId id="313" r:id="rId6"/>
    <p:sldId id="317" r:id="rId7"/>
    <p:sldId id="316" r:id="rId8"/>
    <p:sldId id="319" r:id="rId9"/>
    <p:sldId id="318" r:id="rId10"/>
    <p:sldId id="321" r:id="rId11"/>
    <p:sldId id="309" r:id="rId12"/>
    <p:sldId id="290" r:id="rId13"/>
    <p:sldId id="322" r:id="rId14"/>
    <p:sldId id="301" r:id="rId15"/>
    <p:sldId id="302" r:id="rId16"/>
    <p:sldId id="297" r:id="rId17"/>
    <p:sldId id="304" r:id="rId18"/>
    <p:sldId id="305" r:id="rId19"/>
    <p:sldId id="306" r:id="rId20"/>
    <p:sldId id="307" r:id="rId21"/>
    <p:sldId id="295" r:id="rId22"/>
    <p:sldId id="29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" userDrawn="1">
          <p15:clr>
            <a:srgbClr val="A4A3A4"/>
          </p15:clr>
        </p15:guide>
        <p15:guide id="2" pos="529" userDrawn="1">
          <p15:clr>
            <a:srgbClr val="A4A3A4"/>
          </p15:clr>
        </p15:guide>
        <p15:guide id="3" pos="30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40BDCA5-7171-2BE5-C661-582D5FEE5252}" name="IT Department" initials="ID" userId="IT Department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>
      <p:ext uri="{19B8F6BF-5375-455C-9EA6-DF929625EA0E}">
        <p15:presenceInfo xmlns:p15="http://schemas.microsoft.com/office/powerpoint/2012/main" userId="Admin" providerId="None"/>
      </p:ext>
    </p:extLst>
  </p:cmAuthor>
  <p:cmAuthor id="2" name="Swati Venkat" initials="SV" lastIdx="1" clrIdx="1">
    <p:extLst>
      <p:ext uri="{19B8F6BF-5375-455C-9EA6-DF929625EA0E}">
        <p15:presenceInfo xmlns:p15="http://schemas.microsoft.com/office/powerpoint/2012/main" userId="S::swati@redbaron.in::9c3fa7aa-3095-494f-87c9-d1624697a8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E0"/>
    <a:srgbClr val="00B14E"/>
    <a:srgbClr val="5B9BD4"/>
    <a:srgbClr val="6E6E6E"/>
    <a:srgbClr val="ED7D30"/>
    <a:srgbClr val="FFC002"/>
    <a:srgbClr val="00B14F"/>
    <a:srgbClr val="ECA9C8"/>
    <a:srgbClr val="000000"/>
    <a:srgbClr val="5ED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B32D5B-FF2E-4232-9D33-0F68C8F99B24}" v="1" dt="2022-05-31T06:01:48.1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27" autoAdjust="0"/>
    <p:restoredTop sz="92265" autoAdjust="0"/>
  </p:normalViewPr>
  <p:slideViewPr>
    <p:cSldViewPr snapToGrid="0" snapToObjects="1" showGuides="1">
      <p:cViewPr varScale="1">
        <p:scale>
          <a:sx n="65" d="100"/>
          <a:sy n="65" d="100"/>
        </p:scale>
        <p:origin x="978" y="60"/>
      </p:cViewPr>
      <p:guideLst>
        <p:guide orient="horz" pos="187"/>
        <p:guide pos="529"/>
        <p:guide pos="3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2699" userId="d41f716e-f956-461f-8b98-7761afdba872" providerId="ADAL" clId="{84B32D5B-FF2E-4232-9D33-0F68C8F99B24}"/>
    <pc:docChg chg="custSel modSld">
      <pc:chgData name="2699" userId="d41f716e-f956-461f-8b98-7761afdba872" providerId="ADAL" clId="{84B32D5B-FF2E-4232-9D33-0F68C8F99B24}" dt="2022-05-31T06:01:48.114" v="2" actId="1076"/>
      <pc:docMkLst>
        <pc:docMk/>
      </pc:docMkLst>
      <pc:sldChg chg="delSp modSp mod">
        <pc:chgData name="2699" userId="d41f716e-f956-461f-8b98-7761afdba872" providerId="ADAL" clId="{84B32D5B-FF2E-4232-9D33-0F68C8F99B24}" dt="2022-05-31T06:01:48.114" v="2" actId="1076"/>
        <pc:sldMkLst>
          <pc:docMk/>
          <pc:sldMk cId="1352325610" sldId="298"/>
        </pc:sldMkLst>
        <pc:grpChg chg="del">
          <ac:chgData name="2699" userId="d41f716e-f956-461f-8b98-7761afdba872" providerId="ADAL" clId="{84B32D5B-FF2E-4232-9D33-0F68C8F99B24}" dt="2022-05-31T06:01:41.344" v="0" actId="478"/>
          <ac:grpSpMkLst>
            <pc:docMk/>
            <pc:sldMk cId="1352325610" sldId="298"/>
            <ac:grpSpMk id="2" creationId="{04DCC066-D362-4588-B5B0-8AB8D6294002}"/>
          </ac:grpSpMkLst>
        </pc:grpChg>
        <pc:picChg chg="del topLvl">
          <ac:chgData name="2699" userId="d41f716e-f956-461f-8b98-7761afdba872" providerId="ADAL" clId="{84B32D5B-FF2E-4232-9D33-0F68C8F99B24}" dt="2022-05-31T06:01:41.344" v="0" actId="478"/>
          <ac:picMkLst>
            <pc:docMk/>
            <pc:sldMk cId="1352325610" sldId="298"/>
            <ac:picMk id="9" creationId="{F200429E-7AED-374D-8DA9-80F70843F875}"/>
          </ac:picMkLst>
        </pc:picChg>
        <pc:picChg chg="mod topLvl">
          <ac:chgData name="2699" userId="d41f716e-f956-461f-8b98-7761afdba872" providerId="ADAL" clId="{84B32D5B-FF2E-4232-9D33-0F68C8F99B24}" dt="2022-05-31T06:01:48.114" v="2" actId="1076"/>
          <ac:picMkLst>
            <pc:docMk/>
            <pc:sldMk cId="1352325610" sldId="298"/>
            <ac:picMk id="1026" creationId="{73A3A52A-857E-4314-8E4B-FF1DEC3C6C5F}"/>
          </ac:picMkLst>
        </pc:picChg>
        <pc:cxnChg chg="del">
          <ac:chgData name="2699" userId="d41f716e-f956-461f-8b98-7761afdba872" providerId="ADAL" clId="{84B32D5B-FF2E-4232-9D33-0F68C8F99B24}" dt="2022-05-31T06:01:44.363" v="1" actId="478"/>
          <ac:cxnSpMkLst>
            <pc:docMk/>
            <pc:sldMk cId="1352325610" sldId="298"/>
            <ac:cxnSpMk id="3" creationId="{88CCBBDA-9B89-4633-BD6C-0B01745BD74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CC12C-3B9A-4184-839C-50AC7E2386FB}" type="datetimeFigureOut">
              <a:rPr lang="en-IN" smtClean="0"/>
              <a:t>31-05-2022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BF4F1-4607-4B3A-A010-FD649D2D8B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6922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ydKEaiKolc&amp;t=154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>
                <a:hlinkClick r:id="rId3"/>
              </a:rPr>
              <a:t>https://www.youtube.com/watch?v=RydKEaiKolc&amp;t=154s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BF4F1-4607-4B3A-A010-FD649D2D8BC3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0144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65873-3D32-F748-993C-2CE34A10E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96BA2-7480-6544-94D4-030E5E97F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D780B-1BA4-A746-B477-39D535B174AA}"/>
              </a:ext>
            </a:extLst>
          </p:cNvPr>
          <p:cNvSpPr/>
          <p:nvPr userDrawn="1"/>
        </p:nvSpPr>
        <p:spPr>
          <a:xfrm>
            <a:off x="0" y="6554546"/>
            <a:ext cx="11430000" cy="303454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92BA90-C641-6949-9D5B-1CBB977461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116" y="6642966"/>
            <a:ext cx="635187" cy="126615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DA10B61-2396-7144-B64C-AAA65430D3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0200" y="6569111"/>
            <a:ext cx="41148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Lesson 4: How You Present Yourself Online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0A0FC0-B879-B34E-8D99-1B7C7F76C1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767932" y="6554548"/>
            <a:ext cx="303452" cy="303452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49EC8DC-05DB-914E-B2EA-45DB1F863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6095" y="6569111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4F9C9C-BF1B-1D48-A1E3-EB2A40351E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90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B4E69-5CC8-154D-8333-969A9B6A8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19FCA6-8C14-8C46-8AE3-9EC066266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8DC99-E356-DB4A-A65B-2F23E0F45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311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599B5-E93C-0A41-8330-9C1494A8E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2722" y="6557436"/>
            <a:ext cx="4114800" cy="2743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Lesson 4: How You Present Yourself Online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CB2EF-4182-2147-941A-759F40989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57436"/>
            <a:ext cx="2743200" cy="274324"/>
          </a:xfrm>
          <a:prstGeom prst="rect">
            <a:avLst/>
          </a:prstGeom>
        </p:spPr>
        <p:txBody>
          <a:bodyPr/>
          <a:lstStyle/>
          <a:p>
            <a:fld id="{DF4F9C9C-BF1B-1D48-A1E3-EB2A4035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5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D5ECCD-3C4E-134B-9440-8B629DCA53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6588A8-DE4C-3544-99FA-8E9EC8D152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2A462-4BA6-3B45-932A-742A3A547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311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DCFF2-BCA4-C84D-8A62-FC3F24689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2722" y="6557436"/>
            <a:ext cx="4114800" cy="2743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Lesson 4: How You Present Yourself Online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4680F-84E8-684E-8B38-D19A59B5E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57436"/>
            <a:ext cx="2743200" cy="274324"/>
          </a:xfrm>
          <a:prstGeom prst="rect">
            <a:avLst/>
          </a:prstGeom>
        </p:spPr>
        <p:txBody>
          <a:bodyPr/>
          <a:lstStyle/>
          <a:p>
            <a:fld id="{DF4F9C9C-BF1B-1D48-A1E3-EB2A4035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13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09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A5023-2B56-5943-A6B3-0261394AB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2ECEA-1FE3-4D42-9093-A56418B6C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C2DAA7-708D-C745-B10D-12CECDFABA6F}"/>
              </a:ext>
            </a:extLst>
          </p:cNvPr>
          <p:cNvSpPr/>
          <p:nvPr userDrawn="1"/>
        </p:nvSpPr>
        <p:spPr>
          <a:xfrm>
            <a:off x="0" y="6531197"/>
            <a:ext cx="12192000" cy="326803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B4D84D-79A6-9044-9DA6-BA4AF97175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506" y="6617996"/>
            <a:ext cx="768577" cy="153204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4DE546-C634-054E-941B-78182981F5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32722" y="6557436"/>
            <a:ext cx="41148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Lesson 4: How You Present Yourself Online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0DFB33-842A-5947-8714-F2C5EBDE61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57436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4F9C9C-BF1B-1D48-A1E3-EB2A40351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AF46D-E928-B24E-8192-E1F6A837F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C4F83-6780-3F41-B0D7-AAA03FFEA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2E5F0-17C8-F44A-B29A-1D1CA64A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311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A9E62-320D-2445-9177-997397304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2722" y="6557436"/>
            <a:ext cx="4114800" cy="2743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Lesson 4: How You Present Yourself Online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4C8A3-5BA0-3D4E-96D0-058BA86E0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57436"/>
            <a:ext cx="2743200" cy="274324"/>
          </a:xfrm>
          <a:prstGeom prst="rect">
            <a:avLst/>
          </a:prstGeom>
        </p:spPr>
        <p:txBody>
          <a:bodyPr/>
          <a:lstStyle/>
          <a:p>
            <a:fld id="{DF4F9C9C-BF1B-1D48-A1E3-EB2A4035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04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BE594-342F-1A49-A5C4-353D17860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DDCBF-E5B6-E14F-A96A-282B27248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BE993-6C92-644C-AEC6-4CDA137F1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91AD1C-F090-1F44-9FCC-0A026865C7A1}"/>
              </a:ext>
            </a:extLst>
          </p:cNvPr>
          <p:cNvSpPr/>
          <p:nvPr userDrawn="1"/>
        </p:nvSpPr>
        <p:spPr>
          <a:xfrm>
            <a:off x="0" y="6531197"/>
            <a:ext cx="12192000" cy="326803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C36109-925B-3B4A-8A34-31375478A8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506" y="6617996"/>
            <a:ext cx="768577" cy="153204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D8A4307-B9D8-A74F-9123-6A85D2906D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32722" y="6557436"/>
            <a:ext cx="41148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Lesson 4: How You Present Yourself Online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50BA321-B8AA-D947-93A7-1EE1BE5AC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57436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4F9C9C-BF1B-1D48-A1E3-EB2A40351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71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608E5-B62E-7B46-A02C-29349375B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BB357-0FCD-D34E-8240-517F1792C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E588F1-ED7C-3F45-81D6-7F387F0A77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E23586-491F-9D4A-A4F7-3085581BB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886587-509C-6F4D-97B2-8440524A09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8AFE3D-6851-AC40-ACE2-BC41E9C2FAF2}"/>
              </a:ext>
            </a:extLst>
          </p:cNvPr>
          <p:cNvSpPr/>
          <p:nvPr userDrawn="1"/>
        </p:nvSpPr>
        <p:spPr>
          <a:xfrm>
            <a:off x="0" y="6531197"/>
            <a:ext cx="12192000" cy="326803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E74C95-5E4F-0C45-B7BD-C72987E0F5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506" y="6617996"/>
            <a:ext cx="768577" cy="153204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CE11CF7-BEC3-F443-A92A-909D582A85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32722" y="6557436"/>
            <a:ext cx="41148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Lesson 4: How You Present Yourself Online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18146E7-BC5A-0749-A03A-2CD610775E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557436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4F9C9C-BF1B-1D48-A1E3-EB2A40351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1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512E4-A762-C04B-9CC8-8E2D71B61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7C5CEE-FCD2-E640-AB15-12517C9F2524}"/>
              </a:ext>
            </a:extLst>
          </p:cNvPr>
          <p:cNvSpPr/>
          <p:nvPr userDrawn="1"/>
        </p:nvSpPr>
        <p:spPr>
          <a:xfrm>
            <a:off x="0" y="6531197"/>
            <a:ext cx="12192000" cy="326803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06B666-A6EB-6745-B205-C562740FBD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506" y="6617996"/>
            <a:ext cx="768577" cy="153204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E2A6850-D809-E34C-BCBB-48FA60FD5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32722" y="6557436"/>
            <a:ext cx="41148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Lesson 4: How You Present Yourself Online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8E2DE94-16FB-6A41-96FB-2D209A36D2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57436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4F9C9C-BF1B-1D48-A1E3-EB2A40351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48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A84C6C-3335-8845-B0A0-94AD52D90C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116" y="6642966"/>
            <a:ext cx="635187" cy="1266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45652A3-B36A-1547-96FA-F08B65EF0CFE}"/>
              </a:ext>
            </a:extLst>
          </p:cNvPr>
          <p:cNvSpPr/>
          <p:nvPr userDrawn="1"/>
        </p:nvSpPr>
        <p:spPr>
          <a:xfrm>
            <a:off x="0" y="6554546"/>
            <a:ext cx="11430000" cy="303454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F98A3C6-7CE6-154E-9D3A-58D7B905E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0200" y="6569111"/>
            <a:ext cx="41148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Lesson 4: How You Present Yourself Online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8C5236-3EAD-8149-AEE9-60E4CC8490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767932" y="6554548"/>
            <a:ext cx="303452" cy="30345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629BE-65BC-C544-8C69-1874212564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6095" y="6569111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4F9C9C-BF1B-1D48-A1E3-EB2A40351E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5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B13F-EE54-364F-ABD8-104C43340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0FBEC-C96F-C848-B20E-C71BCD439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9A0BA8-35C9-1B4A-9C8A-27F167DBF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1995FD-8AFF-CD46-B268-8F67F42704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311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D226B8-B19F-3443-A3DE-BC4ECFC93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2722" y="6557436"/>
            <a:ext cx="4114800" cy="2743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Lesson 4: How You Present Yourself Online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F07CF0-3F58-1F4B-B342-4BEB77C9A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57436"/>
            <a:ext cx="2743200" cy="274324"/>
          </a:xfrm>
          <a:prstGeom prst="rect">
            <a:avLst/>
          </a:prstGeom>
        </p:spPr>
        <p:txBody>
          <a:bodyPr/>
          <a:lstStyle/>
          <a:p>
            <a:fld id="{DF4F9C9C-BF1B-1D48-A1E3-EB2A4035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19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6285E-B136-F14F-9B63-C0516A115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6DB1AD-3842-EB4B-91D0-B763E1230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1ABB16-7891-9A4C-BF03-7F6267517E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D0D72A-35A7-C146-B9B9-D67546B101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311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399486-314D-6247-B30B-16C6B15B7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2722" y="6557436"/>
            <a:ext cx="4114800" cy="2743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Lesson 4: How You Present Yourself Online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3A621-3FD4-8446-82F6-E63F6A56F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57436"/>
            <a:ext cx="2743200" cy="274324"/>
          </a:xfrm>
          <a:prstGeom prst="rect">
            <a:avLst/>
          </a:prstGeom>
        </p:spPr>
        <p:txBody>
          <a:bodyPr/>
          <a:lstStyle/>
          <a:p>
            <a:fld id="{DF4F9C9C-BF1B-1D48-A1E3-EB2A4035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4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16AC22-A6E5-374E-BEA2-A6A125962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EE5531-68B3-604D-9B89-EAC9D16CF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</a:t>
            </a:r>
            <a:r>
              <a:rPr lang="en-GB" dirty="0" err="1"/>
              <a:t>levela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31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ydKEaiKolc?start=154&amp;feature=oembed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wizer.me/preview/WFWRKI#.YdRiEHpCYLk.whatsapp" TargetMode="External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FA82F36-AAF7-7647-968F-5AD0FAD80C8A}"/>
              </a:ext>
            </a:extLst>
          </p:cNvPr>
          <p:cNvSpPr/>
          <p:nvPr/>
        </p:nvSpPr>
        <p:spPr>
          <a:xfrm>
            <a:off x="7090787" y="2004484"/>
            <a:ext cx="33494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spc="300" dirty="0">
                <a:solidFill>
                  <a:srgbClr val="0064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Citizenship</a:t>
            </a:r>
            <a:endParaRPr lang="en-US" sz="3200" b="1" spc="300" dirty="0">
              <a:solidFill>
                <a:srgbClr val="0064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F6624D-9425-C649-BECB-EB431B6F3AA4}"/>
              </a:ext>
            </a:extLst>
          </p:cNvPr>
          <p:cNvSpPr/>
          <p:nvPr/>
        </p:nvSpPr>
        <p:spPr>
          <a:xfrm>
            <a:off x="7177873" y="1778558"/>
            <a:ext cx="1627833" cy="140677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8183DF-D316-C845-8116-7B03884C11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939" y="839660"/>
            <a:ext cx="4533265" cy="517867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B9F112-7C1C-4B1C-A56F-DB7EA8C104F3}"/>
              </a:ext>
            </a:extLst>
          </p:cNvPr>
          <p:cNvSpPr/>
          <p:nvPr/>
        </p:nvSpPr>
        <p:spPr>
          <a:xfrm>
            <a:off x="7177872" y="3536949"/>
            <a:ext cx="5014127" cy="131214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A14874-FE0D-4EAA-9A60-7BA5897EA19D}"/>
              </a:ext>
            </a:extLst>
          </p:cNvPr>
          <p:cNvSpPr/>
          <p:nvPr/>
        </p:nvSpPr>
        <p:spPr>
          <a:xfrm>
            <a:off x="7386062" y="3536647"/>
            <a:ext cx="48059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4</a:t>
            </a:r>
          </a:p>
          <a:p>
            <a:endParaRPr lang="en-US" sz="500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spc="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YOU PRESENT YOURSELF ONLINE</a:t>
            </a:r>
            <a:endParaRPr lang="en-US" sz="2400" spc="3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545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D6B91-CC89-6243-9367-665A5E77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</a:t>
            </a:r>
            <a:fld id="{DF4F9C9C-BF1B-1D48-A1E3-EB2A40351E5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D85F0E-D86A-3849-BDC6-1F5F3911F935}"/>
              </a:ext>
            </a:extLst>
          </p:cNvPr>
          <p:cNvSpPr txBox="1">
            <a:spLocks/>
          </p:cNvSpPr>
          <p:nvPr/>
        </p:nvSpPr>
        <p:spPr>
          <a:xfrm>
            <a:off x="705749" y="307757"/>
            <a:ext cx="10515600" cy="70254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 dirty="0">
                <a:solidFill>
                  <a:srgbClr val="0064E0"/>
                </a:solidFill>
                <a:ea typeface="Montserrat"/>
                <a:sym typeface="Montserrat"/>
              </a:rPr>
              <a:t>A Good Digital Citizen Has Empathy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B923F4-20B5-4A2F-A5A3-DFD649DF87CD}"/>
              </a:ext>
            </a:extLst>
          </p:cNvPr>
          <p:cNvSpPr/>
          <p:nvPr/>
        </p:nvSpPr>
        <p:spPr>
          <a:xfrm>
            <a:off x="8606971" y="0"/>
            <a:ext cx="3585029" cy="3240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b="1"/>
              <a:t>Level 1 | Digital Citizenship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04496A-BE69-FF48-BAF2-4749A0509DB7}"/>
              </a:ext>
            </a:extLst>
          </p:cNvPr>
          <p:cNvSpPr/>
          <p:nvPr/>
        </p:nvSpPr>
        <p:spPr>
          <a:xfrm>
            <a:off x="839788" y="894041"/>
            <a:ext cx="1345316" cy="116262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ooter Placeholder 5">
            <a:extLst>
              <a:ext uri="{FF2B5EF4-FFF2-40B4-BE49-F238E27FC236}">
                <a16:creationId xmlns:a16="http://schemas.microsoft.com/office/drawing/2014/main" id="{9108808E-1995-D54D-BFA6-8EAE0CA2DB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0200" y="6569111"/>
            <a:ext cx="4114800" cy="274324"/>
          </a:xfrm>
        </p:spPr>
        <p:txBody>
          <a:bodyPr/>
          <a:lstStyle/>
          <a:p>
            <a:r>
              <a:rPr lang="en-US"/>
              <a:t>Lesson 4: How You Present Yourself Online</a:t>
            </a:r>
            <a:endParaRPr lang="en-US" dirty="0"/>
          </a:p>
        </p:txBody>
      </p:sp>
      <p:sp>
        <p:nvSpPr>
          <p:cNvPr id="25" name="Arrow: Chevron 24">
            <a:extLst>
              <a:ext uri="{FF2B5EF4-FFF2-40B4-BE49-F238E27FC236}">
                <a16:creationId xmlns:a16="http://schemas.microsoft.com/office/drawing/2014/main" id="{E6DB1817-7CE1-437A-B5F9-6D15F5E0058A}"/>
              </a:ext>
            </a:extLst>
          </p:cNvPr>
          <p:cNvSpPr/>
          <p:nvPr/>
        </p:nvSpPr>
        <p:spPr>
          <a:xfrm>
            <a:off x="471729" y="4224142"/>
            <a:ext cx="2293414" cy="409724"/>
          </a:xfrm>
          <a:prstGeom prst="chevron">
            <a:avLst>
              <a:gd name="adj" fmla="val 41478"/>
            </a:avLst>
          </a:prstGeom>
          <a:solidFill>
            <a:srgbClr val="0064E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0" name="Arrow: Chevron 29">
            <a:extLst>
              <a:ext uri="{FF2B5EF4-FFF2-40B4-BE49-F238E27FC236}">
                <a16:creationId xmlns:a16="http://schemas.microsoft.com/office/drawing/2014/main" id="{D43E5BA8-6E46-43F7-BA9F-D65D60956752}"/>
              </a:ext>
            </a:extLst>
          </p:cNvPr>
          <p:cNvSpPr/>
          <p:nvPr/>
        </p:nvSpPr>
        <p:spPr>
          <a:xfrm>
            <a:off x="2665429" y="4224142"/>
            <a:ext cx="2293414" cy="409724"/>
          </a:xfrm>
          <a:prstGeom prst="chevron">
            <a:avLst>
              <a:gd name="adj" fmla="val 41478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:a16="http://schemas.microsoft.com/office/drawing/2014/main" id="{D0DCCF75-2425-4F36-BE02-139F369DBF54}"/>
              </a:ext>
            </a:extLst>
          </p:cNvPr>
          <p:cNvSpPr/>
          <p:nvPr/>
        </p:nvSpPr>
        <p:spPr>
          <a:xfrm>
            <a:off x="4859129" y="4224142"/>
            <a:ext cx="2293414" cy="409724"/>
          </a:xfrm>
          <a:prstGeom prst="chevron">
            <a:avLst>
              <a:gd name="adj" fmla="val 41478"/>
            </a:avLst>
          </a:prstGeom>
          <a:solidFill>
            <a:srgbClr val="00B14E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:a16="http://schemas.microsoft.com/office/drawing/2014/main" id="{E8F39419-2390-4FF6-B5F1-D58F544B2EB0}"/>
              </a:ext>
            </a:extLst>
          </p:cNvPr>
          <p:cNvSpPr/>
          <p:nvPr/>
        </p:nvSpPr>
        <p:spPr>
          <a:xfrm>
            <a:off x="7052829" y="4224142"/>
            <a:ext cx="2293414" cy="409724"/>
          </a:xfrm>
          <a:prstGeom prst="chevron">
            <a:avLst>
              <a:gd name="adj" fmla="val 41478"/>
            </a:avLst>
          </a:prstGeom>
          <a:solidFill>
            <a:srgbClr val="FFC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:a16="http://schemas.microsoft.com/office/drawing/2014/main" id="{510A14B0-6577-4B37-A5B0-2628A8AAF563}"/>
              </a:ext>
            </a:extLst>
          </p:cNvPr>
          <p:cNvSpPr/>
          <p:nvPr/>
        </p:nvSpPr>
        <p:spPr>
          <a:xfrm>
            <a:off x="9246529" y="4224142"/>
            <a:ext cx="2293414" cy="409724"/>
          </a:xfrm>
          <a:prstGeom prst="chevron">
            <a:avLst>
              <a:gd name="adj" fmla="val 41478"/>
            </a:avLst>
          </a:prstGeom>
          <a:solidFill>
            <a:srgbClr val="7030A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6B3624-731F-4ADB-84ED-1B6A954B2490}"/>
              </a:ext>
            </a:extLst>
          </p:cNvPr>
          <p:cNvSpPr/>
          <p:nvPr/>
        </p:nvSpPr>
        <p:spPr>
          <a:xfrm>
            <a:off x="455310" y="2370396"/>
            <a:ext cx="2338932" cy="917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97" algn="ctr" defTabSz="121917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1600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How would the subject of my post feel about seeing it?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8E1751-88AF-4CB6-B473-897FF28920BB}"/>
              </a:ext>
            </a:extLst>
          </p:cNvPr>
          <p:cNvSpPr/>
          <p:nvPr/>
        </p:nvSpPr>
        <p:spPr>
          <a:xfrm>
            <a:off x="2567183" y="5515057"/>
            <a:ext cx="2454760" cy="634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97" algn="ctr" defTabSz="121917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1600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Would I say this to the person’s face?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7AB6F1-07EA-4B2D-A1CD-1084531CE2A6}"/>
              </a:ext>
            </a:extLst>
          </p:cNvPr>
          <p:cNvSpPr/>
          <p:nvPr/>
        </p:nvSpPr>
        <p:spPr>
          <a:xfrm>
            <a:off x="4872828" y="2653550"/>
            <a:ext cx="2255288" cy="634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97" algn="ctr" defTabSz="121917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1600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Will this hurt the person’s reputation?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84B9D5-7A24-4A6A-832F-9473128E22FE}"/>
              </a:ext>
            </a:extLst>
          </p:cNvPr>
          <p:cNvSpPr/>
          <p:nvPr/>
        </p:nvSpPr>
        <p:spPr>
          <a:xfrm>
            <a:off x="6639240" y="5515057"/>
            <a:ext cx="3085332" cy="634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97" algn="ctr" defTabSz="121917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1600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How would I feel if someone had written that about me?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8DE2F9-0764-449E-A564-CE6A7323BB7E}"/>
              </a:ext>
            </a:extLst>
          </p:cNvPr>
          <p:cNvSpPr/>
          <p:nvPr/>
        </p:nvSpPr>
        <p:spPr>
          <a:xfrm>
            <a:off x="8882745" y="2370396"/>
            <a:ext cx="2890397" cy="917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97" algn="ctr" defTabSz="121917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1600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Would I want my friends, parents or teachers to read this about me?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8BAC19-B191-489D-92F3-65EBEB84ACA5}"/>
              </a:ext>
            </a:extLst>
          </p:cNvPr>
          <p:cNvSpPr txBox="1"/>
          <p:nvPr/>
        </p:nvSpPr>
        <p:spPr>
          <a:xfrm>
            <a:off x="3883410" y="-1546432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b="1" dirty="0">
                <a:solidFill>
                  <a:schemeClr val="dk1"/>
                </a:solidFill>
              </a:rPr>
              <a:t>hink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lang="en-US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are some questions you should ask yourself before posting or sending anything? </a:t>
            </a:r>
            <a:endParaRPr lang="en-US" dirty="0">
              <a:solidFill>
                <a:schemeClr val="dk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217204-1D55-4561-BD82-6F8E3FA83541}"/>
              </a:ext>
            </a:extLst>
          </p:cNvPr>
          <p:cNvGrpSpPr/>
          <p:nvPr/>
        </p:nvGrpSpPr>
        <p:grpSpPr>
          <a:xfrm>
            <a:off x="2099307" y="1214500"/>
            <a:ext cx="7993387" cy="764174"/>
            <a:chOff x="1720915" y="1214500"/>
            <a:chExt cx="7993387" cy="76417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625A8DF-E064-4B3F-90DC-226DF58A52E7}"/>
                </a:ext>
              </a:extLst>
            </p:cNvPr>
            <p:cNvSpPr/>
            <p:nvPr/>
          </p:nvSpPr>
          <p:spPr>
            <a:xfrm>
              <a:off x="2603230" y="1214500"/>
              <a:ext cx="7111072" cy="764174"/>
            </a:xfrm>
            <a:prstGeom prst="rect">
              <a:avLst/>
            </a:prstGeom>
            <a:gradFill>
              <a:gsLst>
                <a:gs pos="0">
                  <a:schemeClr val="bg1">
                    <a:lumMod val="92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Think!</a:t>
              </a:r>
            </a:p>
            <a:p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are some questions you should ask yourself before posting or sending anything? 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B9F16B5-31C5-4F46-9D01-D7E0C811248C}"/>
                </a:ext>
              </a:extLst>
            </p:cNvPr>
            <p:cNvSpPr/>
            <p:nvPr/>
          </p:nvSpPr>
          <p:spPr>
            <a:xfrm>
              <a:off x="9615290" y="1214500"/>
              <a:ext cx="99012" cy="764174"/>
            </a:xfrm>
            <a:prstGeom prst="rect">
              <a:avLst/>
            </a:prstGeom>
            <a:solidFill>
              <a:srgbClr val="0064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D643AC7-2C44-48BB-8B00-62E0324FE1AB}"/>
                </a:ext>
              </a:extLst>
            </p:cNvPr>
            <p:cNvGrpSpPr/>
            <p:nvPr/>
          </p:nvGrpSpPr>
          <p:grpSpPr>
            <a:xfrm>
              <a:off x="1720915" y="1214500"/>
              <a:ext cx="764174" cy="764174"/>
              <a:chOff x="1720915" y="1214500"/>
              <a:chExt cx="764174" cy="764174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BF4404E-4F1F-42E0-886A-96B4DF26BC1D}"/>
                  </a:ext>
                </a:extLst>
              </p:cNvPr>
              <p:cNvSpPr/>
              <p:nvPr/>
            </p:nvSpPr>
            <p:spPr>
              <a:xfrm>
                <a:off x="1720915" y="1214500"/>
                <a:ext cx="764174" cy="764174"/>
              </a:xfrm>
              <a:prstGeom prst="rect">
                <a:avLst/>
              </a:prstGeom>
              <a:solidFill>
                <a:srgbClr val="0064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" name="Thought Bubble: Cloud 7">
                <a:extLst>
                  <a:ext uri="{FF2B5EF4-FFF2-40B4-BE49-F238E27FC236}">
                    <a16:creationId xmlns:a16="http://schemas.microsoft.com/office/drawing/2014/main" id="{EBCF927C-9CE2-405C-8AA2-17802F374B3B}"/>
                  </a:ext>
                </a:extLst>
              </p:cNvPr>
              <p:cNvSpPr/>
              <p:nvPr/>
            </p:nvSpPr>
            <p:spPr>
              <a:xfrm>
                <a:off x="1937487" y="1304071"/>
                <a:ext cx="488214" cy="488214"/>
              </a:xfrm>
              <a:prstGeom prst="cloudCallout">
                <a:avLst>
                  <a:gd name="adj1" fmla="val -62699"/>
                  <a:gd name="adj2" fmla="val 71685"/>
                </a:avLst>
              </a:prstGeom>
              <a:solidFill>
                <a:srgbClr val="0064E0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DE67ABB-3325-406A-B91E-0B1F93B21928}"/>
              </a:ext>
            </a:extLst>
          </p:cNvPr>
          <p:cNvGrpSpPr/>
          <p:nvPr/>
        </p:nvGrpSpPr>
        <p:grpSpPr>
          <a:xfrm>
            <a:off x="4993990" y="3351430"/>
            <a:ext cx="2023693" cy="1204866"/>
            <a:chOff x="980988" y="3351430"/>
            <a:chExt cx="2023693" cy="1204866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C299676-8BB4-4EA9-93A5-228B476722B2}"/>
                </a:ext>
              </a:extLst>
            </p:cNvPr>
            <p:cNvSpPr/>
            <p:nvPr/>
          </p:nvSpPr>
          <p:spPr>
            <a:xfrm>
              <a:off x="1865542" y="4301712"/>
              <a:ext cx="254584" cy="254584"/>
            </a:xfrm>
            <a:prstGeom prst="ellipse">
              <a:avLst/>
            </a:prstGeom>
            <a:solidFill>
              <a:srgbClr val="00B14E"/>
            </a:solidFill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F862EE9-0500-45B5-9AFD-AE5C89A31B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2834" y="3429000"/>
              <a:ext cx="0" cy="872712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41549EC-C45D-45F0-B53E-888679BC45F4}"/>
                </a:ext>
              </a:extLst>
            </p:cNvPr>
            <p:cNvSpPr/>
            <p:nvPr/>
          </p:nvSpPr>
          <p:spPr>
            <a:xfrm>
              <a:off x="980988" y="3351430"/>
              <a:ext cx="2023693" cy="77570"/>
            </a:xfrm>
            <a:prstGeom prst="rect">
              <a:avLst/>
            </a:prstGeom>
            <a:solidFill>
              <a:srgbClr val="00B14E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CFE5F29-2217-4A7C-BE6A-E0DF7BC03F76}"/>
              </a:ext>
            </a:extLst>
          </p:cNvPr>
          <p:cNvGrpSpPr/>
          <p:nvPr/>
        </p:nvGrpSpPr>
        <p:grpSpPr>
          <a:xfrm>
            <a:off x="606590" y="3351430"/>
            <a:ext cx="2023693" cy="1204866"/>
            <a:chOff x="980988" y="3351430"/>
            <a:chExt cx="2023693" cy="1204866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BF40F4D-1301-49CA-9F13-F14CD726714E}"/>
                </a:ext>
              </a:extLst>
            </p:cNvPr>
            <p:cNvSpPr/>
            <p:nvPr/>
          </p:nvSpPr>
          <p:spPr>
            <a:xfrm>
              <a:off x="1865542" y="4301712"/>
              <a:ext cx="254584" cy="254584"/>
            </a:xfrm>
            <a:prstGeom prst="ellipse">
              <a:avLst/>
            </a:prstGeom>
            <a:solidFill>
              <a:srgbClr val="0064E0"/>
            </a:solidFill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F6EA932-A253-4993-8D53-447A951CD2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2834" y="3429000"/>
              <a:ext cx="0" cy="872712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D5780EE-48A2-433F-B505-27E06110CEB8}"/>
                </a:ext>
              </a:extLst>
            </p:cNvPr>
            <p:cNvSpPr/>
            <p:nvPr/>
          </p:nvSpPr>
          <p:spPr>
            <a:xfrm>
              <a:off x="980988" y="3351430"/>
              <a:ext cx="2023693" cy="77570"/>
            </a:xfrm>
            <a:prstGeom prst="rect">
              <a:avLst/>
            </a:prstGeom>
            <a:solidFill>
              <a:srgbClr val="0064E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4F76F30-832F-4830-AD2D-7663451D0975}"/>
              </a:ext>
            </a:extLst>
          </p:cNvPr>
          <p:cNvGrpSpPr/>
          <p:nvPr/>
        </p:nvGrpSpPr>
        <p:grpSpPr>
          <a:xfrm>
            <a:off x="9381390" y="3351430"/>
            <a:ext cx="2023693" cy="1204866"/>
            <a:chOff x="980988" y="3351430"/>
            <a:chExt cx="2023693" cy="1204866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167ADA4-1366-4FAE-9C38-5EEA717F65B5}"/>
                </a:ext>
              </a:extLst>
            </p:cNvPr>
            <p:cNvSpPr/>
            <p:nvPr/>
          </p:nvSpPr>
          <p:spPr>
            <a:xfrm>
              <a:off x="1865542" y="4301712"/>
              <a:ext cx="254584" cy="254584"/>
            </a:xfrm>
            <a:prstGeom prst="ellipse">
              <a:avLst/>
            </a:prstGeom>
            <a:solidFill>
              <a:srgbClr val="7030A0"/>
            </a:solidFill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B48D3DC-5BEF-4BAE-A40A-ED70FCC12A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2834" y="3429000"/>
              <a:ext cx="0" cy="872712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8C1E3BF-DDAE-4D1B-8CF8-604EAE8369C8}"/>
                </a:ext>
              </a:extLst>
            </p:cNvPr>
            <p:cNvSpPr/>
            <p:nvPr/>
          </p:nvSpPr>
          <p:spPr>
            <a:xfrm>
              <a:off x="980988" y="3351430"/>
              <a:ext cx="2023693" cy="7757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CBBE068-D008-40C7-9FCC-49B2A3BAEFB4}"/>
              </a:ext>
            </a:extLst>
          </p:cNvPr>
          <p:cNvGrpSpPr/>
          <p:nvPr/>
        </p:nvGrpSpPr>
        <p:grpSpPr>
          <a:xfrm flipV="1">
            <a:off x="2800290" y="4301712"/>
            <a:ext cx="2023693" cy="1204866"/>
            <a:chOff x="980988" y="3351430"/>
            <a:chExt cx="2023693" cy="1204866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B90A67D-5D54-40B6-8DC3-A44A4B715FAB}"/>
                </a:ext>
              </a:extLst>
            </p:cNvPr>
            <p:cNvSpPr/>
            <p:nvPr/>
          </p:nvSpPr>
          <p:spPr>
            <a:xfrm>
              <a:off x="1865542" y="4301712"/>
              <a:ext cx="254584" cy="254584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BAA44D7-74B5-4F72-A6D8-4054D16560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2834" y="3429000"/>
              <a:ext cx="0" cy="872712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074E21A-EFCA-4C24-A045-D103D4D2C688}"/>
                </a:ext>
              </a:extLst>
            </p:cNvPr>
            <p:cNvSpPr/>
            <p:nvPr/>
          </p:nvSpPr>
          <p:spPr>
            <a:xfrm>
              <a:off x="980988" y="3351430"/>
              <a:ext cx="2023693" cy="7757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F7439C8-DA77-42DF-BC42-831A4E6DEDA2}"/>
              </a:ext>
            </a:extLst>
          </p:cNvPr>
          <p:cNvGrpSpPr/>
          <p:nvPr/>
        </p:nvGrpSpPr>
        <p:grpSpPr>
          <a:xfrm flipV="1">
            <a:off x="7187690" y="4301712"/>
            <a:ext cx="2023693" cy="1204866"/>
            <a:chOff x="980988" y="3351430"/>
            <a:chExt cx="2023693" cy="1204866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7E31229-F29B-4260-9F8B-E93BBA8B1B92}"/>
                </a:ext>
              </a:extLst>
            </p:cNvPr>
            <p:cNvSpPr/>
            <p:nvPr/>
          </p:nvSpPr>
          <p:spPr>
            <a:xfrm>
              <a:off x="1865542" y="4301712"/>
              <a:ext cx="254584" cy="254584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25816C2-7F0C-449E-A8AA-5247C60FAC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2834" y="3429000"/>
              <a:ext cx="0" cy="872712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C25C9C4-EBA6-4EDA-9A54-E2A03F1E4A92}"/>
                </a:ext>
              </a:extLst>
            </p:cNvPr>
            <p:cNvSpPr/>
            <p:nvPr/>
          </p:nvSpPr>
          <p:spPr>
            <a:xfrm>
              <a:off x="980988" y="3351430"/>
              <a:ext cx="2023693" cy="7757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8296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elay 2">
            <a:extLst>
              <a:ext uri="{FF2B5EF4-FFF2-40B4-BE49-F238E27FC236}">
                <a16:creationId xmlns:a16="http://schemas.microsoft.com/office/drawing/2014/main" id="{C6D7D812-948D-954D-A13B-E8B9F1B42021}"/>
              </a:ext>
            </a:extLst>
          </p:cNvPr>
          <p:cNvSpPr>
            <a:spLocks noChangeAspect="1"/>
          </p:cNvSpPr>
          <p:nvPr/>
        </p:nvSpPr>
        <p:spPr>
          <a:xfrm>
            <a:off x="9660211" y="2138884"/>
            <a:ext cx="1692000" cy="1692000"/>
          </a:xfrm>
          <a:prstGeom prst="flowChartDelay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F06158-5018-7F44-8238-FDF643ABEA67}"/>
              </a:ext>
            </a:extLst>
          </p:cNvPr>
          <p:cNvSpPr>
            <a:spLocks noChangeAspect="1"/>
          </p:cNvSpPr>
          <p:nvPr/>
        </p:nvSpPr>
        <p:spPr>
          <a:xfrm>
            <a:off x="6192495" y="2138884"/>
            <a:ext cx="3996266" cy="16920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16E71D-6A98-F24B-9459-F17DE9E9DFFD}"/>
              </a:ext>
            </a:extLst>
          </p:cNvPr>
          <p:cNvSpPr/>
          <p:nvPr/>
        </p:nvSpPr>
        <p:spPr>
          <a:xfrm>
            <a:off x="839789" y="2138884"/>
            <a:ext cx="5256212" cy="3332855"/>
          </a:xfrm>
          <a:prstGeom prst="rect">
            <a:avLst/>
          </a:prstGeom>
          <a:solidFill>
            <a:srgbClr val="00B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D6B91-CC89-6243-9367-665A5E77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</a:t>
            </a:r>
            <a:fld id="{DF4F9C9C-BF1B-1D48-A1E3-EB2A40351E5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3F1458-BE2F-414A-ADC9-501E8AD63FBF}"/>
              </a:ext>
            </a:extLst>
          </p:cNvPr>
          <p:cNvSpPr/>
          <p:nvPr/>
        </p:nvSpPr>
        <p:spPr>
          <a:xfrm>
            <a:off x="8606971" y="0"/>
            <a:ext cx="3585029" cy="3240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b="1"/>
              <a:t>Level 1 | Digital Citizenship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8993E4A-717B-7F40-BD6A-C88F58DBC458}"/>
              </a:ext>
            </a:extLst>
          </p:cNvPr>
          <p:cNvSpPr txBox="1">
            <a:spLocks/>
          </p:cNvSpPr>
          <p:nvPr/>
        </p:nvSpPr>
        <p:spPr>
          <a:xfrm>
            <a:off x="705749" y="307757"/>
            <a:ext cx="10515600" cy="702546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 dirty="0">
                <a:solidFill>
                  <a:srgbClr val="0064E0"/>
                </a:solidFill>
                <a:ea typeface="Montserrat"/>
                <a:sym typeface="Montserrat"/>
              </a:rPr>
              <a:t>Difference between Online and Face-to-face Communication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F24BAA-D03C-DB49-B9C9-5AE7A0AF46F1}"/>
              </a:ext>
            </a:extLst>
          </p:cNvPr>
          <p:cNvSpPr/>
          <p:nvPr/>
        </p:nvSpPr>
        <p:spPr>
          <a:xfrm>
            <a:off x="839788" y="1458332"/>
            <a:ext cx="1345316" cy="116262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50ADA1-24F9-374D-8086-A9F0E703C6BC}"/>
              </a:ext>
            </a:extLst>
          </p:cNvPr>
          <p:cNvSpPr/>
          <p:nvPr/>
        </p:nvSpPr>
        <p:spPr>
          <a:xfrm>
            <a:off x="6278286" y="2254057"/>
            <a:ext cx="457439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97" defTabSz="1219170">
              <a:buClr>
                <a:schemeClr val="tx1"/>
              </a:buClr>
              <a:buSzPct val="100000"/>
            </a:pPr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THINK!</a:t>
            </a:r>
          </a:p>
          <a:p>
            <a:pPr marL="126997" defTabSz="1219170">
              <a:buClr>
                <a:schemeClr val="tx1"/>
              </a:buClr>
              <a:buSzPct val="100000"/>
            </a:pPr>
            <a:r>
              <a:rPr lang="en-US" sz="2000" b="1" kern="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What happens when you cannot see or hear the person you are interacting with?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0D6BD2-2101-4C40-8DAE-369B65F08A60}"/>
              </a:ext>
            </a:extLst>
          </p:cNvPr>
          <p:cNvSpPr/>
          <p:nvPr/>
        </p:nvSpPr>
        <p:spPr>
          <a:xfrm>
            <a:off x="6183606" y="3946058"/>
            <a:ext cx="1571861" cy="1533531"/>
          </a:xfrm>
          <a:prstGeom prst="rect">
            <a:avLst/>
          </a:prstGeom>
          <a:solidFill>
            <a:srgbClr val="00B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C852954-77BB-7848-9F28-FE5CEF47E9FE}"/>
              </a:ext>
            </a:extLst>
          </p:cNvPr>
          <p:cNvSpPr/>
          <p:nvPr/>
        </p:nvSpPr>
        <p:spPr>
          <a:xfrm>
            <a:off x="6821196" y="4578908"/>
            <a:ext cx="761113" cy="7611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cc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58AE760-CDF1-9248-9950-660025DDE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75676" y="5557743"/>
            <a:ext cx="724524" cy="724524"/>
          </a:xfrm>
          <a:prstGeom prst="rect">
            <a:avLst/>
          </a:prstGeom>
        </p:spPr>
      </p:pic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D1F27B1F-1EC7-094A-8D02-1CD0E0C49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0200" y="6569111"/>
            <a:ext cx="4114800" cy="274324"/>
          </a:xfrm>
        </p:spPr>
        <p:txBody>
          <a:bodyPr/>
          <a:lstStyle/>
          <a:p>
            <a:r>
              <a:rPr lang="en-US"/>
              <a:t>Lesson 4: How You Present Yourself Online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CF63C7-1BDC-4436-B03D-AC510EC8A7EC}"/>
              </a:ext>
            </a:extLst>
          </p:cNvPr>
          <p:cNvSpPr/>
          <p:nvPr/>
        </p:nvSpPr>
        <p:spPr>
          <a:xfrm>
            <a:off x="7784784" y="4171043"/>
            <a:ext cx="2839674" cy="788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2747" indent="-285750" defTabSz="121917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Facial expression</a:t>
            </a:r>
          </a:p>
          <a:p>
            <a:pPr marL="412747" indent="-285750" defTabSz="121917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Tone of voice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E707861-EFEA-49F4-8AF4-901C728A2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1273" y="2226102"/>
            <a:ext cx="4553727" cy="311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76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2260BD2-FBE1-4342-B844-51D8A44054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295" b="13336"/>
          <a:stretch/>
        </p:blipFill>
        <p:spPr>
          <a:xfrm>
            <a:off x="0" y="14565"/>
            <a:ext cx="12192000" cy="653567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D20EFC8-2BFC-794A-BE67-1702AA365994}"/>
              </a:ext>
            </a:extLst>
          </p:cNvPr>
          <p:cNvSpPr/>
          <p:nvPr/>
        </p:nvSpPr>
        <p:spPr>
          <a:xfrm>
            <a:off x="3214115" y="1386840"/>
            <a:ext cx="5596672" cy="351062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2E814-8C82-4DB1-A66D-42C67B62C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Lesson 4: How You Present Yourself Online</a:t>
            </a:r>
            <a:endParaRPr lang="en-US" dirty="0"/>
          </a:p>
        </p:txBody>
      </p:sp>
      <p:sp>
        <p:nvSpPr>
          <p:cNvPr id="47" name="Slide Number Placeholder 9">
            <a:extLst>
              <a:ext uri="{FF2B5EF4-FFF2-40B4-BE49-F238E27FC236}">
                <a16:creationId xmlns:a16="http://schemas.microsoft.com/office/drawing/2014/main" id="{089A45C8-CBB7-4DBC-8519-C2C6A9B12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6095" y="6569111"/>
            <a:ext cx="2743200" cy="274324"/>
          </a:xfrm>
        </p:spPr>
        <p:txBody>
          <a:bodyPr/>
          <a:lstStyle/>
          <a:p>
            <a:fld id="{DF4F9C9C-BF1B-1D48-A1E3-EB2A40351E5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D615C8-E5DA-411E-B7F3-853CDEE4CB46}"/>
              </a:ext>
            </a:extLst>
          </p:cNvPr>
          <p:cNvSpPr/>
          <p:nvPr/>
        </p:nvSpPr>
        <p:spPr>
          <a:xfrm>
            <a:off x="8606971" y="0"/>
            <a:ext cx="3585029" cy="3240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b="1"/>
              <a:t>Level 1 | Digital Citizenship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CE2F1C6-FE7B-4F12-9868-CF1CE572ABF3}"/>
              </a:ext>
            </a:extLst>
          </p:cNvPr>
          <p:cNvSpPr txBox="1">
            <a:spLocks/>
          </p:cNvSpPr>
          <p:nvPr/>
        </p:nvSpPr>
        <p:spPr>
          <a:xfrm>
            <a:off x="705749" y="307757"/>
            <a:ext cx="10515600" cy="70254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ea typeface="Montserrat"/>
                <a:sym typeface="Montserrat"/>
              </a:rPr>
              <a:t>Discussion: How to Deal with Digital Drama</a:t>
            </a:r>
            <a:endParaRPr lang="en-IN" sz="3600" b="1" dirty="0">
              <a:solidFill>
                <a:schemeClr val="bg1"/>
              </a:solidFill>
              <a:ea typeface="Montserrat"/>
              <a:sym typeface="Montserra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589204-C905-4E68-B972-6B71B2B3A291}"/>
              </a:ext>
            </a:extLst>
          </p:cNvPr>
          <p:cNvSpPr/>
          <p:nvPr/>
        </p:nvSpPr>
        <p:spPr>
          <a:xfrm>
            <a:off x="839788" y="894041"/>
            <a:ext cx="1345316" cy="1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nline Media 3" title="Teen Voices: Dealing With Digital Drama">
            <a:hlinkClick r:id="" action="ppaction://media"/>
            <a:extLst>
              <a:ext uri="{FF2B5EF4-FFF2-40B4-BE49-F238E27FC236}">
                <a16:creationId xmlns:a16="http://schemas.microsoft.com/office/drawing/2014/main" id="{6182039F-AF52-47D1-B472-0AF09A92D65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214115" y="1565981"/>
            <a:ext cx="5579366" cy="315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0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D6B91-CC89-6243-9367-665A5E77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</a:t>
            </a:r>
            <a:fld id="{DF4F9C9C-BF1B-1D48-A1E3-EB2A40351E5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3F1458-BE2F-414A-ADC9-501E8AD63FBF}"/>
              </a:ext>
            </a:extLst>
          </p:cNvPr>
          <p:cNvSpPr/>
          <p:nvPr/>
        </p:nvSpPr>
        <p:spPr>
          <a:xfrm>
            <a:off x="8606971" y="0"/>
            <a:ext cx="3585029" cy="3240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b="1"/>
              <a:t>Level 1 | Digital Citizenship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8993E4A-717B-7F40-BD6A-C88F58DBC458}"/>
              </a:ext>
            </a:extLst>
          </p:cNvPr>
          <p:cNvSpPr txBox="1">
            <a:spLocks/>
          </p:cNvSpPr>
          <p:nvPr/>
        </p:nvSpPr>
        <p:spPr>
          <a:xfrm>
            <a:off x="705749" y="307757"/>
            <a:ext cx="10515600" cy="702546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 dirty="0">
                <a:solidFill>
                  <a:srgbClr val="0064E0"/>
                </a:solidFill>
                <a:ea typeface="Montserrat"/>
                <a:sym typeface="Montserrat"/>
              </a:rPr>
              <a:t>The Do’s and Don’ts of Online Communication</a:t>
            </a:r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D1F27B1F-1EC7-094A-8D02-1CD0E0C49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0200" y="6569111"/>
            <a:ext cx="4114800" cy="274324"/>
          </a:xfrm>
        </p:spPr>
        <p:txBody>
          <a:bodyPr/>
          <a:lstStyle/>
          <a:p>
            <a:r>
              <a:rPr lang="en-US"/>
              <a:t>Lesson 4: How You Present Yourself Online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E658FA-0795-4AFD-AD90-703BF06DF351}"/>
              </a:ext>
            </a:extLst>
          </p:cNvPr>
          <p:cNvSpPr/>
          <p:nvPr/>
        </p:nvSpPr>
        <p:spPr>
          <a:xfrm>
            <a:off x="839788" y="894041"/>
            <a:ext cx="1345316" cy="116262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elay 2">
            <a:extLst>
              <a:ext uri="{FF2B5EF4-FFF2-40B4-BE49-F238E27FC236}">
                <a16:creationId xmlns:a16="http://schemas.microsoft.com/office/drawing/2014/main" id="{846EFA98-F747-4B49-ADD7-B63255398196}"/>
              </a:ext>
            </a:extLst>
          </p:cNvPr>
          <p:cNvSpPr>
            <a:spLocks noChangeAspect="1"/>
          </p:cNvSpPr>
          <p:nvPr/>
        </p:nvSpPr>
        <p:spPr>
          <a:xfrm>
            <a:off x="9295586" y="1737000"/>
            <a:ext cx="1692000" cy="1692000"/>
          </a:xfrm>
          <a:prstGeom prst="flowChartDelay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EE219D-D3EB-4DCD-898A-C0E4BFB5A97D}"/>
              </a:ext>
            </a:extLst>
          </p:cNvPr>
          <p:cNvSpPr>
            <a:spLocks noChangeAspect="1"/>
          </p:cNvSpPr>
          <p:nvPr/>
        </p:nvSpPr>
        <p:spPr>
          <a:xfrm>
            <a:off x="6327402" y="1737000"/>
            <a:ext cx="3331987" cy="16920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DFF7BC-86E4-4571-BEA6-AD27154A587A}"/>
              </a:ext>
            </a:extLst>
          </p:cNvPr>
          <p:cNvSpPr/>
          <p:nvPr/>
        </p:nvSpPr>
        <p:spPr>
          <a:xfrm>
            <a:off x="6413194" y="2048097"/>
            <a:ext cx="37283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97" defTabSz="1219170">
              <a:buClr>
                <a:schemeClr val="tx1"/>
              </a:buClr>
              <a:buSzPct val="100000"/>
            </a:pPr>
            <a:r>
              <a:rPr lang="en-US" sz="3200" kern="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What are </a:t>
            </a:r>
          </a:p>
          <a:p>
            <a:pPr marL="126997" defTabSz="1219170">
              <a:buClr>
                <a:schemeClr val="tx1"/>
              </a:buClr>
              <a:buSzPct val="100000"/>
            </a:pPr>
            <a:r>
              <a:rPr lang="en-US" sz="3200" b="1" kern="0" dirty="0">
                <a:solidFill>
                  <a:srgbClr val="FFFF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“internet trolls?”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EFF2DEF-0203-471C-B332-DE6C68932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424" y="1737000"/>
            <a:ext cx="5663955" cy="453116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6EE06F1-2EFC-4174-AEB4-057A52B48C72}"/>
              </a:ext>
            </a:extLst>
          </p:cNvPr>
          <p:cNvSpPr/>
          <p:nvPr/>
        </p:nvSpPr>
        <p:spPr>
          <a:xfrm>
            <a:off x="6327402" y="3613548"/>
            <a:ext cx="1571861" cy="1533531"/>
          </a:xfrm>
          <a:prstGeom prst="rect">
            <a:avLst/>
          </a:prstGeom>
          <a:solidFill>
            <a:srgbClr val="00B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BA3D72B-E6FF-4AD4-AEE5-D3354E9BE178}"/>
              </a:ext>
            </a:extLst>
          </p:cNvPr>
          <p:cNvSpPr/>
          <p:nvPr/>
        </p:nvSpPr>
        <p:spPr>
          <a:xfrm>
            <a:off x="6964992" y="4246398"/>
            <a:ext cx="761113" cy="7611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cc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940E607-0080-4CFF-A261-3F3D39C40199}"/>
              </a:ext>
            </a:extLst>
          </p:cNvPr>
          <p:cNvSpPr/>
          <p:nvPr/>
        </p:nvSpPr>
        <p:spPr>
          <a:xfrm>
            <a:off x="659113" y="1963188"/>
            <a:ext cx="941087" cy="9410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cc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EAD12A2-EB5E-44F9-B5FC-BF69EB100C37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 rot="16200000">
            <a:off x="5369036" y="5485716"/>
            <a:ext cx="726964" cy="72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85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D6B91-CC89-6243-9367-665A5E77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</a:t>
            </a:r>
            <a:fld id="{DF4F9C9C-BF1B-1D48-A1E3-EB2A40351E5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2E814-8C82-4DB1-A66D-42C67B62C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Lesson 4: How You Present Yourself Online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B923F4-20B5-4A2F-A5A3-DFD649DF87CD}"/>
              </a:ext>
            </a:extLst>
          </p:cNvPr>
          <p:cNvSpPr/>
          <p:nvPr/>
        </p:nvSpPr>
        <p:spPr>
          <a:xfrm>
            <a:off x="8606971" y="0"/>
            <a:ext cx="3585029" cy="3240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b="1"/>
              <a:t>Level 1 | Digital Citizenship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2544300" y="1862669"/>
            <a:ext cx="1219611" cy="387000"/>
          </a:xfrm>
          <a:prstGeom prst="roundRect">
            <a:avLst>
              <a:gd name="adj" fmla="val 50000"/>
            </a:avLst>
          </a:prstGeom>
          <a:solidFill>
            <a:srgbClr val="04B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87CF9C-49D3-45F5-8C16-7A826BE44B83}"/>
              </a:ext>
            </a:extLst>
          </p:cNvPr>
          <p:cNvSpPr/>
          <p:nvPr/>
        </p:nvSpPr>
        <p:spPr>
          <a:xfrm>
            <a:off x="2921503" y="1797636"/>
            <a:ext cx="886223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97" defTabSz="1219170">
              <a:lnSpc>
                <a:spcPct val="115000"/>
              </a:lnSpc>
              <a:buClr>
                <a:schemeClr val="tx1"/>
              </a:buClr>
              <a:buSzPct val="100000"/>
            </a:pPr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Do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140" y="1722247"/>
            <a:ext cx="667400" cy="667845"/>
          </a:xfrm>
          <a:prstGeom prst="rect">
            <a:avLst/>
          </a:prstGeom>
        </p:spPr>
      </p:pic>
      <p:sp>
        <p:nvSpPr>
          <p:cNvPr id="40" name="Oval 39"/>
          <p:cNvSpPr/>
          <p:nvPr/>
        </p:nvSpPr>
        <p:spPr>
          <a:xfrm>
            <a:off x="2344656" y="1720968"/>
            <a:ext cx="658368" cy="658368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6" name="Group 45"/>
          <p:cNvGrpSpPr/>
          <p:nvPr/>
        </p:nvGrpSpPr>
        <p:grpSpPr>
          <a:xfrm>
            <a:off x="8029553" y="1720968"/>
            <a:ext cx="1828283" cy="670403"/>
            <a:chOff x="8825488" y="1975676"/>
            <a:chExt cx="1828283" cy="670403"/>
          </a:xfrm>
        </p:grpSpPr>
        <p:sp>
          <p:nvSpPr>
            <p:cNvPr id="42" name="Rounded Rectangle 41"/>
            <p:cNvSpPr/>
            <p:nvPr/>
          </p:nvSpPr>
          <p:spPr>
            <a:xfrm>
              <a:off x="8972053" y="2117377"/>
              <a:ext cx="1604507" cy="387000"/>
            </a:xfrm>
            <a:prstGeom prst="roundRect">
              <a:avLst>
                <a:gd name="adj" fmla="val 50000"/>
              </a:avLst>
            </a:prstGeom>
            <a:solidFill>
              <a:srgbClr val="ED22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087CF9C-49D3-45F5-8C16-7A826BE44B83}"/>
                </a:ext>
              </a:extLst>
            </p:cNvPr>
            <p:cNvSpPr/>
            <p:nvPr/>
          </p:nvSpPr>
          <p:spPr>
            <a:xfrm>
              <a:off x="9372759" y="2046327"/>
              <a:ext cx="1281012" cy="4809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6997" defTabSz="1219170">
                <a:lnSpc>
                  <a:spcPct val="115000"/>
                </a:lnSpc>
                <a:buClr>
                  <a:schemeClr val="tx1"/>
                </a:buClr>
                <a:buSzPct val="100000"/>
              </a:pPr>
              <a:r>
                <a:rPr lang="en-US" sz="2400" b="1" kern="0" dirty="0">
                  <a:solidFill>
                    <a:schemeClr val="bg1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Don’t</a:t>
              </a: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25488" y="1975676"/>
              <a:ext cx="668675" cy="670403"/>
            </a:xfrm>
            <a:prstGeom prst="rect">
              <a:avLst/>
            </a:prstGeom>
          </p:spPr>
        </p:pic>
        <p:sp>
          <p:nvSpPr>
            <p:cNvPr id="41" name="Oval 40"/>
            <p:cNvSpPr/>
            <p:nvPr/>
          </p:nvSpPr>
          <p:spPr>
            <a:xfrm>
              <a:off x="8825488" y="1975676"/>
              <a:ext cx="658368" cy="658368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cxnSp>
        <p:nvCxnSpPr>
          <p:cNvPr id="48" name="Straight Connector 47"/>
          <p:cNvCxnSpPr/>
          <p:nvPr/>
        </p:nvCxnSpPr>
        <p:spPr>
          <a:xfrm>
            <a:off x="6028680" y="2533245"/>
            <a:ext cx="0" cy="3254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644741" y="2533245"/>
            <a:ext cx="5077889" cy="11754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" name="Rectangle 43"/>
          <p:cNvSpPr/>
          <p:nvPr/>
        </p:nvSpPr>
        <p:spPr>
          <a:xfrm>
            <a:off x="937650" y="2844494"/>
            <a:ext cx="4777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1200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 careful when posting on online message boards, blogs/vlogs, and discussion forums.</a:t>
            </a:r>
            <a:endParaRPr lang="en-US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44023" y="3766316"/>
            <a:ext cx="5077889" cy="11754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" name="Rectangle 48"/>
          <p:cNvSpPr/>
          <p:nvPr/>
        </p:nvSpPr>
        <p:spPr>
          <a:xfrm>
            <a:off x="6636932" y="4014100"/>
            <a:ext cx="4484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1200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Start </a:t>
            </a:r>
            <a:r>
              <a:rPr lang="en-US" b="1" dirty="0">
                <a:solidFill>
                  <a:srgbClr val="0064D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flame wars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or succumb to the mean-spirited intentions of </a:t>
            </a:r>
            <a:r>
              <a:rPr lang="en-US" b="1" dirty="0">
                <a:solidFill>
                  <a:srgbClr val="0064D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internet trolls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lang="en-US" b="1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51" name="Google Shape;204;p26"/>
          <p:cNvSpPr txBox="1"/>
          <p:nvPr/>
        </p:nvSpPr>
        <p:spPr>
          <a:xfrm>
            <a:off x="7167740" y="2885834"/>
            <a:ext cx="407502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4D5156"/>
                </a:solidFill>
                <a:latin typeface="arial"/>
                <a:ea typeface="arial"/>
                <a:cs typeface="arial"/>
                <a:sym typeface="arial"/>
              </a:rPr>
              <a:t>(def) </a:t>
            </a:r>
            <a:r>
              <a:rPr lang="en" sz="1400" b="1" dirty="0">
                <a:solidFill>
                  <a:srgbClr val="4D5156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" sz="1400" dirty="0">
                <a:solidFill>
                  <a:srgbClr val="4D5156"/>
                </a:solidFill>
                <a:latin typeface="arial"/>
                <a:ea typeface="arial"/>
                <a:cs typeface="arial"/>
                <a:sym typeface="arial"/>
              </a:rPr>
              <a:t> lengthy exchange of angry or abusive messages between online users.</a:t>
            </a:r>
            <a:endParaRPr sz="1400" dirty="0">
              <a:solidFill>
                <a:srgbClr val="4D515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205;p26"/>
          <p:cNvSpPr txBox="1"/>
          <p:nvPr/>
        </p:nvSpPr>
        <p:spPr>
          <a:xfrm>
            <a:off x="7167740" y="5270384"/>
            <a:ext cx="443810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 dirty="0">
                <a:solidFill>
                  <a:srgbClr val="4D5156"/>
                </a:solidFill>
                <a:latin typeface="arial"/>
                <a:ea typeface="arial"/>
                <a:cs typeface="arial"/>
                <a:sym typeface="arial"/>
              </a:rPr>
              <a:t>(def) </a:t>
            </a:r>
            <a:r>
              <a:rPr lang="en" sz="1400" b="1" dirty="0">
                <a:solidFill>
                  <a:srgbClr val="4D5156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" sz="1400" dirty="0">
                <a:solidFill>
                  <a:srgbClr val="4D515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 b="0" i="0" u="none" strike="noStrike" cap="none" dirty="0">
                <a:solidFill>
                  <a:srgbClr val="4D5156"/>
                </a:solidFill>
                <a:latin typeface="arial"/>
                <a:ea typeface="arial"/>
                <a:cs typeface="arial"/>
                <a:sym typeface="arial"/>
              </a:rPr>
              <a:t>person who posts insincere or off-topic messages in an online community, with the intent of provoking negative feelings through argument.</a:t>
            </a:r>
            <a:endParaRPr sz="1400" b="1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7898674" y="3439882"/>
            <a:ext cx="0" cy="535437"/>
          </a:xfrm>
          <a:prstGeom prst="line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0347231" y="4660431"/>
            <a:ext cx="0" cy="535437"/>
          </a:xfrm>
          <a:prstGeom prst="line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492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839789" y="4623493"/>
            <a:ext cx="7816532" cy="4571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7" name="Rectangle 76"/>
          <p:cNvSpPr/>
          <p:nvPr/>
        </p:nvSpPr>
        <p:spPr>
          <a:xfrm>
            <a:off x="839789" y="3471285"/>
            <a:ext cx="7816532" cy="4571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ectangle 17"/>
          <p:cNvSpPr/>
          <p:nvPr/>
        </p:nvSpPr>
        <p:spPr>
          <a:xfrm>
            <a:off x="839789" y="2025021"/>
            <a:ext cx="7816532" cy="4571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D6B91-CC89-6243-9367-665A5E77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</a:t>
            </a:r>
            <a:fld id="{DF4F9C9C-BF1B-1D48-A1E3-EB2A40351E5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D85F0E-D86A-3849-BDC6-1F5F3911F935}"/>
              </a:ext>
            </a:extLst>
          </p:cNvPr>
          <p:cNvSpPr txBox="1">
            <a:spLocks/>
          </p:cNvSpPr>
          <p:nvPr/>
        </p:nvSpPr>
        <p:spPr>
          <a:xfrm>
            <a:off x="705749" y="307756"/>
            <a:ext cx="10537016" cy="133700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 dirty="0">
                <a:solidFill>
                  <a:srgbClr val="0064E0"/>
                </a:solidFill>
                <a:ea typeface="Montserrat"/>
                <a:sym typeface="Montserrat"/>
              </a:rPr>
              <a:t>Fill in the Blanks on the Left with </a:t>
            </a:r>
            <a:br>
              <a:rPr lang="en-US" sz="3600" b="1" dirty="0">
                <a:solidFill>
                  <a:srgbClr val="0064E0"/>
                </a:solidFill>
                <a:ea typeface="Montserrat"/>
                <a:sym typeface="Montserrat"/>
              </a:rPr>
            </a:br>
            <a:r>
              <a:rPr lang="en-US" sz="3600" b="1" dirty="0">
                <a:solidFill>
                  <a:srgbClr val="0064E0"/>
                </a:solidFill>
                <a:ea typeface="Montserrat"/>
                <a:sym typeface="Montserrat"/>
              </a:rPr>
              <a:t>“DO” or “DON’T”</a:t>
            </a:r>
            <a:endParaRPr lang="en-IN" sz="3600" b="1" dirty="0">
              <a:solidFill>
                <a:srgbClr val="0064E0"/>
              </a:solidFill>
              <a:ea typeface="Montserrat"/>
              <a:sym typeface="Montserrat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2E814-8C82-4DB1-A66D-42C67B62C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Lesson 4: How You Present Yourself Online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B923F4-20B5-4A2F-A5A3-DFD649DF87CD}"/>
              </a:ext>
            </a:extLst>
          </p:cNvPr>
          <p:cNvSpPr/>
          <p:nvPr/>
        </p:nvSpPr>
        <p:spPr>
          <a:xfrm>
            <a:off x="8606971" y="0"/>
            <a:ext cx="3585029" cy="3240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b="1"/>
              <a:t>Level 1 | Digital Citizenship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A618A6-1C85-443E-9D24-2D993286D75D}"/>
              </a:ext>
            </a:extLst>
          </p:cNvPr>
          <p:cNvSpPr/>
          <p:nvPr/>
        </p:nvSpPr>
        <p:spPr>
          <a:xfrm>
            <a:off x="839788" y="1403327"/>
            <a:ext cx="1345316" cy="116262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084382" y="4662062"/>
            <a:ext cx="7413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2400"/>
              </a:spcAft>
              <a:buClr>
                <a:srgbClr val="000000"/>
              </a:buClr>
              <a:buSzPts val="1200"/>
            </a:pPr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Write in all capital letters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8378906" y="2696118"/>
            <a:ext cx="1338055" cy="503684"/>
            <a:chOff x="8825488" y="1975676"/>
            <a:chExt cx="1780953" cy="670403"/>
          </a:xfrm>
        </p:grpSpPr>
        <p:sp>
          <p:nvSpPr>
            <p:cNvPr id="35" name="Rounded Rectangle 34"/>
            <p:cNvSpPr/>
            <p:nvPr/>
          </p:nvSpPr>
          <p:spPr>
            <a:xfrm>
              <a:off x="8972053" y="2117377"/>
              <a:ext cx="1604507" cy="387000"/>
            </a:xfrm>
            <a:prstGeom prst="roundRect">
              <a:avLst>
                <a:gd name="adj" fmla="val 50000"/>
              </a:avLst>
            </a:prstGeom>
            <a:solidFill>
              <a:srgbClr val="ED22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087CF9C-49D3-45F5-8C16-7A826BE44B83}"/>
                </a:ext>
              </a:extLst>
            </p:cNvPr>
            <p:cNvSpPr/>
            <p:nvPr/>
          </p:nvSpPr>
          <p:spPr>
            <a:xfrm>
              <a:off x="9325428" y="2046327"/>
              <a:ext cx="1281013" cy="5108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6997" defTabSz="1219170">
                <a:lnSpc>
                  <a:spcPct val="115000"/>
                </a:lnSpc>
                <a:buClr>
                  <a:schemeClr val="tx1"/>
                </a:buClr>
                <a:buSzPct val="100000"/>
              </a:pPr>
              <a:r>
                <a:rPr lang="en-US" b="1" kern="0" dirty="0">
                  <a:solidFill>
                    <a:schemeClr val="bg1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Don’t</a:t>
              </a: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25488" y="1975676"/>
              <a:ext cx="668675" cy="670403"/>
            </a:xfrm>
            <a:prstGeom prst="rect">
              <a:avLst/>
            </a:prstGeom>
          </p:spPr>
        </p:pic>
        <p:sp>
          <p:nvSpPr>
            <p:cNvPr id="53" name="Oval 52"/>
            <p:cNvSpPr/>
            <p:nvPr/>
          </p:nvSpPr>
          <p:spPr>
            <a:xfrm>
              <a:off x="8825488" y="1975676"/>
              <a:ext cx="658368" cy="658368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8378906" y="4607872"/>
            <a:ext cx="1338055" cy="503684"/>
            <a:chOff x="8825488" y="1975676"/>
            <a:chExt cx="1780953" cy="670403"/>
          </a:xfrm>
        </p:grpSpPr>
        <p:sp>
          <p:nvSpPr>
            <p:cNvPr id="73" name="Rounded Rectangle 72"/>
            <p:cNvSpPr/>
            <p:nvPr/>
          </p:nvSpPr>
          <p:spPr>
            <a:xfrm>
              <a:off x="8972053" y="2117377"/>
              <a:ext cx="1604507" cy="387000"/>
            </a:xfrm>
            <a:prstGeom prst="roundRect">
              <a:avLst>
                <a:gd name="adj" fmla="val 50000"/>
              </a:avLst>
            </a:prstGeom>
            <a:solidFill>
              <a:srgbClr val="ED22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087CF9C-49D3-45F5-8C16-7A826BE44B83}"/>
                </a:ext>
              </a:extLst>
            </p:cNvPr>
            <p:cNvSpPr/>
            <p:nvPr/>
          </p:nvSpPr>
          <p:spPr>
            <a:xfrm>
              <a:off x="9325428" y="2046327"/>
              <a:ext cx="1281013" cy="5108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6997" defTabSz="1219170">
                <a:lnSpc>
                  <a:spcPct val="115000"/>
                </a:lnSpc>
                <a:buClr>
                  <a:schemeClr val="tx1"/>
                </a:buClr>
                <a:buSzPct val="100000"/>
              </a:pPr>
              <a:r>
                <a:rPr lang="en-US" b="1" kern="0" dirty="0">
                  <a:solidFill>
                    <a:schemeClr val="bg1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Don’t</a:t>
              </a:r>
            </a:p>
          </p:txBody>
        </p:sp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25488" y="1975676"/>
              <a:ext cx="668675" cy="670403"/>
            </a:xfrm>
            <a:prstGeom prst="rect">
              <a:avLst/>
            </a:prstGeom>
          </p:spPr>
        </p:pic>
        <p:sp>
          <p:nvSpPr>
            <p:cNvPr id="76" name="Oval 75"/>
            <p:cNvSpPr/>
            <p:nvPr/>
          </p:nvSpPr>
          <p:spPr>
            <a:xfrm>
              <a:off x="8825488" y="1975676"/>
              <a:ext cx="658368" cy="658368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1084382" y="2053003"/>
            <a:ext cx="72717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2400"/>
              </a:spcAft>
              <a:buClr>
                <a:srgbClr val="000000"/>
              </a:buClr>
              <a:buSzPts val="1200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Communicate clearly by keeping your messages easy to read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84382" y="262894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Aft>
                <a:spcPts val="2400"/>
              </a:spcAft>
              <a:buClr>
                <a:srgbClr val="000000"/>
              </a:buClr>
              <a:buSzPts val="1200"/>
            </a:pPr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Spam your formal messages (for e.g., when replying to a teacher) with abbreviations and emoticons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84382" y="3508017"/>
            <a:ext cx="7158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2400"/>
              </a:spcAft>
              <a:buClr>
                <a:srgbClr val="000000"/>
              </a:buClr>
              <a:buSzPts val="1200"/>
            </a:pPr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Re-read and check everything you write before sending or posting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84382" y="4063758"/>
            <a:ext cx="6122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2400"/>
              </a:spcAft>
              <a:buClr>
                <a:srgbClr val="000000"/>
              </a:buClr>
              <a:buSzPts val="1200"/>
            </a:pPr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Ask permission before posting anything about your friends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378585" y="2008864"/>
            <a:ext cx="1465149" cy="503837"/>
            <a:chOff x="8378585" y="2391763"/>
            <a:chExt cx="1465149" cy="503837"/>
          </a:xfrm>
        </p:grpSpPr>
        <p:grpSp>
          <p:nvGrpSpPr>
            <p:cNvPr id="14" name="Group 13"/>
            <p:cNvGrpSpPr/>
            <p:nvPr/>
          </p:nvGrpSpPr>
          <p:grpSpPr>
            <a:xfrm>
              <a:off x="8378585" y="2391763"/>
              <a:ext cx="1465149" cy="503837"/>
              <a:chOff x="1066800" y="2391763"/>
              <a:chExt cx="1465149" cy="503837"/>
            </a:xfrm>
          </p:grpSpPr>
          <p:sp>
            <p:nvSpPr>
              <p:cNvPr id="8" name="Freeform 5"/>
              <p:cNvSpPr>
                <a:spLocks noEditPoints="1"/>
              </p:cNvSpPr>
              <p:nvPr/>
            </p:nvSpPr>
            <p:spPr bwMode="auto">
              <a:xfrm>
                <a:off x="1066800" y="2392363"/>
                <a:ext cx="503238" cy="503237"/>
              </a:xfrm>
              <a:custGeom>
                <a:avLst/>
                <a:gdLst>
                  <a:gd name="T0" fmla="*/ 786 w 1570"/>
                  <a:gd name="T1" fmla="*/ 1570 h 1570"/>
                  <a:gd name="T2" fmla="*/ 0 w 1570"/>
                  <a:gd name="T3" fmla="*/ 790 h 1570"/>
                  <a:gd name="T4" fmla="*/ 783 w 1570"/>
                  <a:gd name="T5" fmla="*/ 1 h 1570"/>
                  <a:gd name="T6" fmla="*/ 1570 w 1570"/>
                  <a:gd name="T7" fmla="*/ 787 h 1570"/>
                  <a:gd name="T8" fmla="*/ 786 w 1570"/>
                  <a:gd name="T9" fmla="*/ 1570 h 1570"/>
                  <a:gd name="T10" fmla="*/ 781 w 1570"/>
                  <a:gd name="T11" fmla="*/ 668 h 1570"/>
                  <a:gd name="T12" fmla="*/ 475 w 1570"/>
                  <a:gd name="T13" fmla="*/ 356 h 1570"/>
                  <a:gd name="T14" fmla="*/ 347 w 1570"/>
                  <a:gd name="T15" fmla="*/ 484 h 1570"/>
                  <a:gd name="T16" fmla="*/ 665 w 1570"/>
                  <a:gd name="T17" fmla="*/ 793 h 1570"/>
                  <a:gd name="T18" fmla="*/ 356 w 1570"/>
                  <a:gd name="T19" fmla="*/ 1089 h 1570"/>
                  <a:gd name="T20" fmla="*/ 476 w 1570"/>
                  <a:gd name="T21" fmla="*/ 1219 h 1570"/>
                  <a:gd name="T22" fmla="*/ 783 w 1570"/>
                  <a:gd name="T23" fmla="*/ 904 h 1570"/>
                  <a:gd name="T24" fmla="*/ 1083 w 1570"/>
                  <a:gd name="T25" fmla="*/ 1211 h 1570"/>
                  <a:gd name="T26" fmla="*/ 1219 w 1570"/>
                  <a:gd name="T27" fmla="*/ 1086 h 1570"/>
                  <a:gd name="T28" fmla="*/ 906 w 1570"/>
                  <a:gd name="T29" fmla="*/ 780 h 1570"/>
                  <a:gd name="T30" fmla="*/ 1209 w 1570"/>
                  <a:gd name="T31" fmla="*/ 481 h 1570"/>
                  <a:gd name="T32" fmla="*/ 1087 w 1570"/>
                  <a:gd name="T33" fmla="*/ 356 h 1570"/>
                  <a:gd name="T34" fmla="*/ 781 w 1570"/>
                  <a:gd name="T35" fmla="*/ 668 h 1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70" h="1570">
                    <a:moveTo>
                      <a:pt x="786" y="1570"/>
                    </a:moveTo>
                    <a:cubicBezTo>
                      <a:pt x="351" y="1570"/>
                      <a:pt x="0" y="1222"/>
                      <a:pt x="0" y="790"/>
                    </a:cubicBezTo>
                    <a:cubicBezTo>
                      <a:pt x="0" y="352"/>
                      <a:pt x="349" y="1"/>
                      <a:pt x="783" y="1"/>
                    </a:cubicBezTo>
                    <a:cubicBezTo>
                      <a:pt x="1217" y="0"/>
                      <a:pt x="1570" y="353"/>
                      <a:pt x="1570" y="787"/>
                    </a:cubicBezTo>
                    <a:cubicBezTo>
                      <a:pt x="1570" y="1220"/>
                      <a:pt x="1219" y="1570"/>
                      <a:pt x="786" y="1570"/>
                    </a:cubicBezTo>
                    <a:close/>
                    <a:moveTo>
                      <a:pt x="781" y="668"/>
                    </a:moveTo>
                    <a:cubicBezTo>
                      <a:pt x="675" y="561"/>
                      <a:pt x="575" y="458"/>
                      <a:pt x="475" y="356"/>
                    </a:cubicBezTo>
                    <a:cubicBezTo>
                      <a:pt x="433" y="398"/>
                      <a:pt x="394" y="437"/>
                      <a:pt x="347" y="484"/>
                    </a:cubicBezTo>
                    <a:cubicBezTo>
                      <a:pt x="450" y="584"/>
                      <a:pt x="553" y="684"/>
                      <a:pt x="665" y="793"/>
                    </a:cubicBezTo>
                    <a:cubicBezTo>
                      <a:pt x="559" y="895"/>
                      <a:pt x="455" y="995"/>
                      <a:pt x="356" y="1089"/>
                    </a:cubicBezTo>
                    <a:cubicBezTo>
                      <a:pt x="398" y="1135"/>
                      <a:pt x="435" y="1175"/>
                      <a:pt x="476" y="1219"/>
                    </a:cubicBezTo>
                    <a:cubicBezTo>
                      <a:pt x="578" y="1115"/>
                      <a:pt x="678" y="1013"/>
                      <a:pt x="783" y="904"/>
                    </a:cubicBezTo>
                    <a:cubicBezTo>
                      <a:pt x="888" y="1012"/>
                      <a:pt x="989" y="1116"/>
                      <a:pt x="1083" y="1211"/>
                    </a:cubicBezTo>
                    <a:cubicBezTo>
                      <a:pt x="1129" y="1169"/>
                      <a:pt x="1170" y="1131"/>
                      <a:pt x="1219" y="1086"/>
                    </a:cubicBezTo>
                    <a:cubicBezTo>
                      <a:pt x="1116" y="985"/>
                      <a:pt x="1014" y="885"/>
                      <a:pt x="906" y="780"/>
                    </a:cubicBezTo>
                    <a:cubicBezTo>
                      <a:pt x="1009" y="677"/>
                      <a:pt x="1111" y="577"/>
                      <a:pt x="1209" y="481"/>
                    </a:cubicBezTo>
                    <a:cubicBezTo>
                      <a:pt x="1168" y="439"/>
                      <a:pt x="1129" y="399"/>
                      <a:pt x="1087" y="356"/>
                    </a:cubicBezTo>
                    <a:cubicBezTo>
                      <a:pt x="989" y="456"/>
                      <a:pt x="889" y="558"/>
                      <a:pt x="781" y="668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1177237" y="2498225"/>
                <a:ext cx="1205489" cy="290759"/>
              </a:xfrm>
              <a:prstGeom prst="roundRect">
                <a:avLst>
                  <a:gd name="adj" fmla="val 50000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087CF9C-49D3-45F5-8C16-7A826BE44B83}"/>
                  </a:ext>
                </a:extLst>
              </p:cNvPr>
              <p:cNvSpPr/>
              <p:nvPr/>
            </p:nvSpPr>
            <p:spPr>
              <a:xfrm>
                <a:off x="1569506" y="2444844"/>
                <a:ext cx="962443" cy="383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6997" defTabSz="1219170">
                  <a:lnSpc>
                    <a:spcPct val="115000"/>
                  </a:lnSpc>
                  <a:buClr>
                    <a:schemeClr val="tx1"/>
                  </a:buClr>
                  <a:buSzPct val="100000"/>
                </a:pPr>
                <a:r>
                  <a:rPr lang="en-US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Montserrat"/>
                    <a:cs typeface="Arial" panose="020B0604020202020204" pitchFamily="34" charset="0"/>
                    <a:sym typeface="Montserrat"/>
                  </a:rPr>
                  <a:t>Do</a:t>
                </a: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067121" y="2391763"/>
                <a:ext cx="494641" cy="49464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8435641" y="2448182"/>
              <a:ext cx="370415" cy="371295"/>
              <a:chOff x="-731388" y="2390092"/>
              <a:chExt cx="668338" cy="669926"/>
            </a:xfrm>
          </p:grpSpPr>
          <p:sp>
            <p:nvSpPr>
              <p:cNvPr id="80" name="Freeform 5"/>
              <p:cNvSpPr>
                <a:spLocks noEditPoints="1"/>
              </p:cNvSpPr>
              <p:nvPr/>
            </p:nvSpPr>
            <p:spPr bwMode="auto">
              <a:xfrm>
                <a:off x="-731388" y="2390092"/>
                <a:ext cx="668338" cy="669926"/>
              </a:xfrm>
              <a:custGeom>
                <a:avLst/>
                <a:gdLst>
                  <a:gd name="T0" fmla="*/ 1565 w 1566"/>
                  <a:gd name="T1" fmla="*/ 789 h 1566"/>
                  <a:gd name="T2" fmla="*/ 778 w 1566"/>
                  <a:gd name="T3" fmla="*/ 1564 h 1566"/>
                  <a:gd name="T4" fmla="*/ 1 w 1566"/>
                  <a:gd name="T5" fmla="*/ 778 h 1566"/>
                  <a:gd name="T6" fmla="*/ 787 w 1566"/>
                  <a:gd name="T7" fmla="*/ 1 h 1566"/>
                  <a:gd name="T8" fmla="*/ 1565 w 1566"/>
                  <a:gd name="T9" fmla="*/ 789 h 1566"/>
                  <a:gd name="T10" fmla="*/ 570 w 1566"/>
                  <a:gd name="T11" fmla="*/ 1214 h 1566"/>
                  <a:gd name="T12" fmla="*/ 1313 w 1566"/>
                  <a:gd name="T13" fmla="*/ 471 h 1566"/>
                  <a:gd name="T14" fmla="*/ 1185 w 1566"/>
                  <a:gd name="T15" fmla="*/ 343 h 1566"/>
                  <a:gd name="T16" fmla="*/ 567 w 1566"/>
                  <a:gd name="T17" fmla="*/ 969 h 1566"/>
                  <a:gd name="T18" fmla="*/ 330 w 1566"/>
                  <a:gd name="T19" fmla="*/ 714 h 1566"/>
                  <a:gd name="T20" fmla="*/ 229 w 1566"/>
                  <a:gd name="T21" fmla="*/ 824 h 1566"/>
                  <a:gd name="T22" fmla="*/ 229 w 1566"/>
                  <a:gd name="T23" fmla="*/ 872 h 1566"/>
                  <a:gd name="T24" fmla="*/ 570 w 1566"/>
                  <a:gd name="T25" fmla="*/ 1214 h 1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66" h="1566">
                    <a:moveTo>
                      <a:pt x="1565" y="789"/>
                    </a:moveTo>
                    <a:cubicBezTo>
                      <a:pt x="1563" y="1219"/>
                      <a:pt x="1212" y="1566"/>
                      <a:pt x="778" y="1564"/>
                    </a:cubicBezTo>
                    <a:cubicBezTo>
                      <a:pt x="348" y="1562"/>
                      <a:pt x="0" y="1210"/>
                      <a:pt x="1" y="778"/>
                    </a:cubicBezTo>
                    <a:cubicBezTo>
                      <a:pt x="3" y="349"/>
                      <a:pt x="355" y="0"/>
                      <a:pt x="787" y="1"/>
                    </a:cubicBezTo>
                    <a:cubicBezTo>
                      <a:pt x="1220" y="2"/>
                      <a:pt x="1566" y="353"/>
                      <a:pt x="1565" y="789"/>
                    </a:cubicBezTo>
                    <a:close/>
                    <a:moveTo>
                      <a:pt x="570" y="1214"/>
                    </a:moveTo>
                    <a:cubicBezTo>
                      <a:pt x="822" y="962"/>
                      <a:pt x="1070" y="714"/>
                      <a:pt x="1313" y="471"/>
                    </a:cubicBezTo>
                    <a:cubicBezTo>
                      <a:pt x="1275" y="434"/>
                      <a:pt x="1235" y="393"/>
                      <a:pt x="1185" y="343"/>
                    </a:cubicBezTo>
                    <a:cubicBezTo>
                      <a:pt x="984" y="547"/>
                      <a:pt x="780" y="753"/>
                      <a:pt x="567" y="969"/>
                    </a:cubicBezTo>
                    <a:cubicBezTo>
                      <a:pt x="490" y="886"/>
                      <a:pt x="414" y="804"/>
                      <a:pt x="330" y="714"/>
                    </a:cubicBezTo>
                    <a:cubicBezTo>
                      <a:pt x="293" y="755"/>
                      <a:pt x="262" y="791"/>
                      <a:pt x="229" y="824"/>
                    </a:cubicBezTo>
                    <a:cubicBezTo>
                      <a:pt x="211" y="842"/>
                      <a:pt x="211" y="855"/>
                      <a:pt x="229" y="872"/>
                    </a:cubicBezTo>
                    <a:cubicBezTo>
                      <a:pt x="343" y="986"/>
                      <a:pt x="457" y="1101"/>
                      <a:pt x="570" y="1214"/>
                    </a:cubicBezTo>
                    <a:close/>
                  </a:path>
                </a:pathLst>
              </a:custGeom>
              <a:solidFill>
                <a:srgbClr val="04B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1" name="Freeform 6"/>
              <p:cNvSpPr>
                <a:spLocks/>
              </p:cNvSpPr>
              <p:nvPr/>
            </p:nvSpPr>
            <p:spPr bwMode="auto">
              <a:xfrm>
                <a:off x="-647581" y="2538523"/>
                <a:ext cx="469900" cy="373063"/>
              </a:xfrm>
              <a:custGeom>
                <a:avLst/>
                <a:gdLst>
                  <a:gd name="T0" fmla="*/ 359 w 1102"/>
                  <a:gd name="T1" fmla="*/ 871 h 871"/>
                  <a:gd name="T2" fmla="*/ 18 w 1102"/>
                  <a:gd name="T3" fmla="*/ 529 h 871"/>
                  <a:gd name="T4" fmla="*/ 18 w 1102"/>
                  <a:gd name="T5" fmla="*/ 481 h 871"/>
                  <a:gd name="T6" fmla="*/ 119 w 1102"/>
                  <a:gd name="T7" fmla="*/ 371 h 871"/>
                  <a:gd name="T8" fmla="*/ 356 w 1102"/>
                  <a:gd name="T9" fmla="*/ 626 h 871"/>
                  <a:gd name="T10" fmla="*/ 974 w 1102"/>
                  <a:gd name="T11" fmla="*/ 0 h 871"/>
                  <a:gd name="T12" fmla="*/ 1102 w 1102"/>
                  <a:gd name="T13" fmla="*/ 128 h 871"/>
                  <a:gd name="T14" fmla="*/ 359 w 1102"/>
                  <a:gd name="T15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2" h="871">
                    <a:moveTo>
                      <a:pt x="359" y="871"/>
                    </a:moveTo>
                    <a:cubicBezTo>
                      <a:pt x="246" y="758"/>
                      <a:pt x="132" y="643"/>
                      <a:pt x="18" y="529"/>
                    </a:cubicBezTo>
                    <a:cubicBezTo>
                      <a:pt x="0" y="512"/>
                      <a:pt x="0" y="499"/>
                      <a:pt x="18" y="481"/>
                    </a:cubicBezTo>
                    <a:cubicBezTo>
                      <a:pt x="51" y="448"/>
                      <a:pt x="82" y="412"/>
                      <a:pt x="119" y="371"/>
                    </a:cubicBezTo>
                    <a:cubicBezTo>
                      <a:pt x="203" y="461"/>
                      <a:pt x="279" y="543"/>
                      <a:pt x="356" y="626"/>
                    </a:cubicBezTo>
                    <a:cubicBezTo>
                      <a:pt x="569" y="410"/>
                      <a:pt x="773" y="204"/>
                      <a:pt x="974" y="0"/>
                    </a:cubicBezTo>
                    <a:cubicBezTo>
                      <a:pt x="1024" y="50"/>
                      <a:pt x="1064" y="91"/>
                      <a:pt x="1102" y="128"/>
                    </a:cubicBezTo>
                    <a:cubicBezTo>
                      <a:pt x="859" y="371"/>
                      <a:pt x="611" y="619"/>
                      <a:pt x="359" y="8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8378585" y="3459828"/>
            <a:ext cx="1465149" cy="503837"/>
            <a:chOff x="8378585" y="3842727"/>
            <a:chExt cx="1465149" cy="503837"/>
          </a:xfrm>
        </p:grpSpPr>
        <p:grpSp>
          <p:nvGrpSpPr>
            <p:cNvPr id="59" name="Group 58"/>
            <p:cNvGrpSpPr/>
            <p:nvPr/>
          </p:nvGrpSpPr>
          <p:grpSpPr>
            <a:xfrm>
              <a:off x="8378585" y="3842727"/>
              <a:ext cx="1465149" cy="503837"/>
              <a:chOff x="1066800" y="2391763"/>
              <a:chExt cx="1465149" cy="503837"/>
            </a:xfrm>
          </p:grpSpPr>
          <p:sp>
            <p:nvSpPr>
              <p:cNvPr id="61" name="Freeform 5"/>
              <p:cNvSpPr>
                <a:spLocks noEditPoints="1"/>
              </p:cNvSpPr>
              <p:nvPr/>
            </p:nvSpPr>
            <p:spPr bwMode="auto">
              <a:xfrm>
                <a:off x="1066800" y="2392363"/>
                <a:ext cx="503238" cy="503237"/>
              </a:xfrm>
              <a:custGeom>
                <a:avLst/>
                <a:gdLst>
                  <a:gd name="T0" fmla="*/ 786 w 1570"/>
                  <a:gd name="T1" fmla="*/ 1570 h 1570"/>
                  <a:gd name="T2" fmla="*/ 0 w 1570"/>
                  <a:gd name="T3" fmla="*/ 790 h 1570"/>
                  <a:gd name="T4" fmla="*/ 783 w 1570"/>
                  <a:gd name="T5" fmla="*/ 1 h 1570"/>
                  <a:gd name="T6" fmla="*/ 1570 w 1570"/>
                  <a:gd name="T7" fmla="*/ 787 h 1570"/>
                  <a:gd name="T8" fmla="*/ 786 w 1570"/>
                  <a:gd name="T9" fmla="*/ 1570 h 1570"/>
                  <a:gd name="T10" fmla="*/ 781 w 1570"/>
                  <a:gd name="T11" fmla="*/ 668 h 1570"/>
                  <a:gd name="T12" fmla="*/ 475 w 1570"/>
                  <a:gd name="T13" fmla="*/ 356 h 1570"/>
                  <a:gd name="T14" fmla="*/ 347 w 1570"/>
                  <a:gd name="T15" fmla="*/ 484 h 1570"/>
                  <a:gd name="T16" fmla="*/ 665 w 1570"/>
                  <a:gd name="T17" fmla="*/ 793 h 1570"/>
                  <a:gd name="T18" fmla="*/ 356 w 1570"/>
                  <a:gd name="T19" fmla="*/ 1089 h 1570"/>
                  <a:gd name="T20" fmla="*/ 476 w 1570"/>
                  <a:gd name="T21" fmla="*/ 1219 h 1570"/>
                  <a:gd name="T22" fmla="*/ 783 w 1570"/>
                  <a:gd name="T23" fmla="*/ 904 h 1570"/>
                  <a:gd name="T24" fmla="*/ 1083 w 1570"/>
                  <a:gd name="T25" fmla="*/ 1211 h 1570"/>
                  <a:gd name="T26" fmla="*/ 1219 w 1570"/>
                  <a:gd name="T27" fmla="*/ 1086 h 1570"/>
                  <a:gd name="T28" fmla="*/ 906 w 1570"/>
                  <a:gd name="T29" fmla="*/ 780 h 1570"/>
                  <a:gd name="T30" fmla="*/ 1209 w 1570"/>
                  <a:gd name="T31" fmla="*/ 481 h 1570"/>
                  <a:gd name="T32" fmla="*/ 1087 w 1570"/>
                  <a:gd name="T33" fmla="*/ 356 h 1570"/>
                  <a:gd name="T34" fmla="*/ 781 w 1570"/>
                  <a:gd name="T35" fmla="*/ 668 h 1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70" h="1570">
                    <a:moveTo>
                      <a:pt x="786" y="1570"/>
                    </a:moveTo>
                    <a:cubicBezTo>
                      <a:pt x="351" y="1570"/>
                      <a:pt x="0" y="1222"/>
                      <a:pt x="0" y="790"/>
                    </a:cubicBezTo>
                    <a:cubicBezTo>
                      <a:pt x="0" y="352"/>
                      <a:pt x="349" y="1"/>
                      <a:pt x="783" y="1"/>
                    </a:cubicBezTo>
                    <a:cubicBezTo>
                      <a:pt x="1217" y="0"/>
                      <a:pt x="1570" y="353"/>
                      <a:pt x="1570" y="787"/>
                    </a:cubicBezTo>
                    <a:cubicBezTo>
                      <a:pt x="1570" y="1220"/>
                      <a:pt x="1219" y="1570"/>
                      <a:pt x="786" y="1570"/>
                    </a:cubicBezTo>
                    <a:close/>
                    <a:moveTo>
                      <a:pt x="781" y="668"/>
                    </a:moveTo>
                    <a:cubicBezTo>
                      <a:pt x="675" y="561"/>
                      <a:pt x="575" y="458"/>
                      <a:pt x="475" y="356"/>
                    </a:cubicBezTo>
                    <a:cubicBezTo>
                      <a:pt x="433" y="398"/>
                      <a:pt x="394" y="437"/>
                      <a:pt x="347" y="484"/>
                    </a:cubicBezTo>
                    <a:cubicBezTo>
                      <a:pt x="450" y="584"/>
                      <a:pt x="553" y="684"/>
                      <a:pt x="665" y="793"/>
                    </a:cubicBezTo>
                    <a:cubicBezTo>
                      <a:pt x="559" y="895"/>
                      <a:pt x="455" y="995"/>
                      <a:pt x="356" y="1089"/>
                    </a:cubicBezTo>
                    <a:cubicBezTo>
                      <a:pt x="398" y="1135"/>
                      <a:pt x="435" y="1175"/>
                      <a:pt x="476" y="1219"/>
                    </a:cubicBezTo>
                    <a:cubicBezTo>
                      <a:pt x="578" y="1115"/>
                      <a:pt x="678" y="1013"/>
                      <a:pt x="783" y="904"/>
                    </a:cubicBezTo>
                    <a:cubicBezTo>
                      <a:pt x="888" y="1012"/>
                      <a:pt x="989" y="1116"/>
                      <a:pt x="1083" y="1211"/>
                    </a:cubicBezTo>
                    <a:cubicBezTo>
                      <a:pt x="1129" y="1169"/>
                      <a:pt x="1170" y="1131"/>
                      <a:pt x="1219" y="1086"/>
                    </a:cubicBezTo>
                    <a:cubicBezTo>
                      <a:pt x="1116" y="985"/>
                      <a:pt x="1014" y="885"/>
                      <a:pt x="906" y="780"/>
                    </a:cubicBezTo>
                    <a:cubicBezTo>
                      <a:pt x="1009" y="677"/>
                      <a:pt x="1111" y="577"/>
                      <a:pt x="1209" y="481"/>
                    </a:cubicBezTo>
                    <a:cubicBezTo>
                      <a:pt x="1168" y="439"/>
                      <a:pt x="1129" y="399"/>
                      <a:pt x="1087" y="356"/>
                    </a:cubicBezTo>
                    <a:cubicBezTo>
                      <a:pt x="989" y="456"/>
                      <a:pt x="889" y="558"/>
                      <a:pt x="781" y="668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1177237" y="2498225"/>
                <a:ext cx="1205489" cy="290759"/>
              </a:xfrm>
              <a:prstGeom prst="roundRect">
                <a:avLst>
                  <a:gd name="adj" fmla="val 50000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8087CF9C-49D3-45F5-8C16-7A826BE44B83}"/>
                  </a:ext>
                </a:extLst>
              </p:cNvPr>
              <p:cNvSpPr/>
              <p:nvPr/>
            </p:nvSpPr>
            <p:spPr>
              <a:xfrm>
                <a:off x="1569506" y="2444844"/>
                <a:ext cx="962443" cy="383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6997" defTabSz="1219170">
                  <a:lnSpc>
                    <a:spcPct val="115000"/>
                  </a:lnSpc>
                  <a:buClr>
                    <a:schemeClr val="tx1"/>
                  </a:buClr>
                  <a:buSzPct val="100000"/>
                </a:pPr>
                <a:r>
                  <a:rPr lang="en-US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Montserrat"/>
                    <a:cs typeface="Arial" panose="020B0604020202020204" pitchFamily="34" charset="0"/>
                    <a:sym typeface="Montserrat"/>
                  </a:rPr>
                  <a:t>Do</a:t>
                </a: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067121" y="2391763"/>
                <a:ext cx="494641" cy="49464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5" name="Freeform 6"/>
              <p:cNvSpPr>
                <a:spLocks/>
              </p:cNvSpPr>
              <p:nvPr/>
            </p:nvSpPr>
            <p:spPr bwMode="auto">
              <a:xfrm>
                <a:off x="1177925" y="2506663"/>
                <a:ext cx="279400" cy="276225"/>
              </a:xfrm>
              <a:custGeom>
                <a:avLst/>
                <a:gdLst>
                  <a:gd name="T0" fmla="*/ 434 w 872"/>
                  <a:gd name="T1" fmla="*/ 312 h 863"/>
                  <a:gd name="T2" fmla="*/ 740 w 872"/>
                  <a:gd name="T3" fmla="*/ 0 h 863"/>
                  <a:gd name="T4" fmla="*/ 862 w 872"/>
                  <a:gd name="T5" fmla="*/ 125 h 863"/>
                  <a:gd name="T6" fmla="*/ 559 w 872"/>
                  <a:gd name="T7" fmla="*/ 424 h 863"/>
                  <a:gd name="T8" fmla="*/ 872 w 872"/>
                  <a:gd name="T9" fmla="*/ 730 h 863"/>
                  <a:gd name="T10" fmla="*/ 736 w 872"/>
                  <a:gd name="T11" fmla="*/ 855 h 863"/>
                  <a:gd name="T12" fmla="*/ 436 w 872"/>
                  <a:gd name="T13" fmla="*/ 548 h 863"/>
                  <a:gd name="T14" fmla="*/ 129 w 872"/>
                  <a:gd name="T15" fmla="*/ 863 h 863"/>
                  <a:gd name="T16" fmla="*/ 9 w 872"/>
                  <a:gd name="T17" fmla="*/ 733 h 863"/>
                  <a:gd name="T18" fmla="*/ 318 w 872"/>
                  <a:gd name="T19" fmla="*/ 437 h 863"/>
                  <a:gd name="T20" fmla="*/ 0 w 872"/>
                  <a:gd name="T21" fmla="*/ 128 h 863"/>
                  <a:gd name="T22" fmla="*/ 128 w 872"/>
                  <a:gd name="T23" fmla="*/ 0 h 863"/>
                  <a:gd name="T24" fmla="*/ 434 w 872"/>
                  <a:gd name="T25" fmla="*/ 312 h 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2" h="863">
                    <a:moveTo>
                      <a:pt x="434" y="312"/>
                    </a:moveTo>
                    <a:cubicBezTo>
                      <a:pt x="542" y="202"/>
                      <a:pt x="642" y="100"/>
                      <a:pt x="740" y="0"/>
                    </a:cubicBezTo>
                    <a:cubicBezTo>
                      <a:pt x="782" y="43"/>
                      <a:pt x="821" y="83"/>
                      <a:pt x="862" y="125"/>
                    </a:cubicBezTo>
                    <a:cubicBezTo>
                      <a:pt x="764" y="221"/>
                      <a:pt x="662" y="321"/>
                      <a:pt x="559" y="424"/>
                    </a:cubicBezTo>
                    <a:cubicBezTo>
                      <a:pt x="667" y="529"/>
                      <a:pt x="769" y="629"/>
                      <a:pt x="872" y="730"/>
                    </a:cubicBezTo>
                    <a:cubicBezTo>
                      <a:pt x="823" y="775"/>
                      <a:pt x="782" y="813"/>
                      <a:pt x="736" y="855"/>
                    </a:cubicBezTo>
                    <a:cubicBezTo>
                      <a:pt x="642" y="760"/>
                      <a:pt x="541" y="656"/>
                      <a:pt x="436" y="548"/>
                    </a:cubicBezTo>
                    <a:cubicBezTo>
                      <a:pt x="331" y="657"/>
                      <a:pt x="231" y="759"/>
                      <a:pt x="129" y="863"/>
                    </a:cubicBezTo>
                    <a:cubicBezTo>
                      <a:pt x="88" y="819"/>
                      <a:pt x="51" y="779"/>
                      <a:pt x="9" y="733"/>
                    </a:cubicBezTo>
                    <a:cubicBezTo>
                      <a:pt x="108" y="639"/>
                      <a:pt x="212" y="539"/>
                      <a:pt x="318" y="437"/>
                    </a:cubicBezTo>
                    <a:cubicBezTo>
                      <a:pt x="206" y="328"/>
                      <a:pt x="103" y="228"/>
                      <a:pt x="0" y="128"/>
                    </a:cubicBezTo>
                    <a:cubicBezTo>
                      <a:pt x="47" y="81"/>
                      <a:pt x="86" y="42"/>
                      <a:pt x="128" y="0"/>
                    </a:cubicBezTo>
                    <a:cubicBezTo>
                      <a:pt x="228" y="102"/>
                      <a:pt x="328" y="205"/>
                      <a:pt x="434" y="3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8442997" y="3907325"/>
              <a:ext cx="370415" cy="371295"/>
              <a:chOff x="-731388" y="2390092"/>
              <a:chExt cx="668338" cy="669926"/>
            </a:xfrm>
          </p:grpSpPr>
          <p:sp>
            <p:nvSpPr>
              <p:cNvPr id="83" name="Freeform 5"/>
              <p:cNvSpPr>
                <a:spLocks noEditPoints="1"/>
              </p:cNvSpPr>
              <p:nvPr/>
            </p:nvSpPr>
            <p:spPr bwMode="auto">
              <a:xfrm>
                <a:off x="-731388" y="2390092"/>
                <a:ext cx="668338" cy="669926"/>
              </a:xfrm>
              <a:custGeom>
                <a:avLst/>
                <a:gdLst>
                  <a:gd name="T0" fmla="*/ 1565 w 1566"/>
                  <a:gd name="T1" fmla="*/ 789 h 1566"/>
                  <a:gd name="T2" fmla="*/ 778 w 1566"/>
                  <a:gd name="T3" fmla="*/ 1564 h 1566"/>
                  <a:gd name="T4" fmla="*/ 1 w 1566"/>
                  <a:gd name="T5" fmla="*/ 778 h 1566"/>
                  <a:gd name="T6" fmla="*/ 787 w 1566"/>
                  <a:gd name="T7" fmla="*/ 1 h 1566"/>
                  <a:gd name="T8" fmla="*/ 1565 w 1566"/>
                  <a:gd name="T9" fmla="*/ 789 h 1566"/>
                  <a:gd name="T10" fmla="*/ 570 w 1566"/>
                  <a:gd name="T11" fmla="*/ 1214 h 1566"/>
                  <a:gd name="T12" fmla="*/ 1313 w 1566"/>
                  <a:gd name="T13" fmla="*/ 471 h 1566"/>
                  <a:gd name="T14" fmla="*/ 1185 w 1566"/>
                  <a:gd name="T15" fmla="*/ 343 h 1566"/>
                  <a:gd name="T16" fmla="*/ 567 w 1566"/>
                  <a:gd name="T17" fmla="*/ 969 h 1566"/>
                  <a:gd name="T18" fmla="*/ 330 w 1566"/>
                  <a:gd name="T19" fmla="*/ 714 h 1566"/>
                  <a:gd name="T20" fmla="*/ 229 w 1566"/>
                  <a:gd name="T21" fmla="*/ 824 h 1566"/>
                  <a:gd name="T22" fmla="*/ 229 w 1566"/>
                  <a:gd name="T23" fmla="*/ 872 h 1566"/>
                  <a:gd name="T24" fmla="*/ 570 w 1566"/>
                  <a:gd name="T25" fmla="*/ 1214 h 1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66" h="1566">
                    <a:moveTo>
                      <a:pt x="1565" y="789"/>
                    </a:moveTo>
                    <a:cubicBezTo>
                      <a:pt x="1563" y="1219"/>
                      <a:pt x="1212" y="1566"/>
                      <a:pt x="778" y="1564"/>
                    </a:cubicBezTo>
                    <a:cubicBezTo>
                      <a:pt x="348" y="1562"/>
                      <a:pt x="0" y="1210"/>
                      <a:pt x="1" y="778"/>
                    </a:cubicBezTo>
                    <a:cubicBezTo>
                      <a:pt x="3" y="349"/>
                      <a:pt x="355" y="0"/>
                      <a:pt x="787" y="1"/>
                    </a:cubicBezTo>
                    <a:cubicBezTo>
                      <a:pt x="1220" y="2"/>
                      <a:pt x="1566" y="353"/>
                      <a:pt x="1565" y="789"/>
                    </a:cubicBezTo>
                    <a:close/>
                    <a:moveTo>
                      <a:pt x="570" y="1214"/>
                    </a:moveTo>
                    <a:cubicBezTo>
                      <a:pt x="822" y="962"/>
                      <a:pt x="1070" y="714"/>
                      <a:pt x="1313" y="471"/>
                    </a:cubicBezTo>
                    <a:cubicBezTo>
                      <a:pt x="1275" y="434"/>
                      <a:pt x="1235" y="393"/>
                      <a:pt x="1185" y="343"/>
                    </a:cubicBezTo>
                    <a:cubicBezTo>
                      <a:pt x="984" y="547"/>
                      <a:pt x="780" y="753"/>
                      <a:pt x="567" y="969"/>
                    </a:cubicBezTo>
                    <a:cubicBezTo>
                      <a:pt x="490" y="886"/>
                      <a:pt x="414" y="804"/>
                      <a:pt x="330" y="714"/>
                    </a:cubicBezTo>
                    <a:cubicBezTo>
                      <a:pt x="293" y="755"/>
                      <a:pt x="262" y="791"/>
                      <a:pt x="229" y="824"/>
                    </a:cubicBezTo>
                    <a:cubicBezTo>
                      <a:pt x="211" y="842"/>
                      <a:pt x="211" y="855"/>
                      <a:pt x="229" y="872"/>
                    </a:cubicBezTo>
                    <a:cubicBezTo>
                      <a:pt x="343" y="986"/>
                      <a:pt x="457" y="1101"/>
                      <a:pt x="570" y="1214"/>
                    </a:cubicBezTo>
                    <a:close/>
                  </a:path>
                </a:pathLst>
              </a:custGeom>
              <a:solidFill>
                <a:srgbClr val="04B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4" name="Freeform 6"/>
              <p:cNvSpPr>
                <a:spLocks/>
              </p:cNvSpPr>
              <p:nvPr/>
            </p:nvSpPr>
            <p:spPr bwMode="auto">
              <a:xfrm>
                <a:off x="-647581" y="2538523"/>
                <a:ext cx="469900" cy="373063"/>
              </a:xfrm>
              <a:custGeom>
                <a:avLst/>
                <a:gdLst>
                  <a:gd name="T0" fmla="*/ 359 w 1102"/>
                  <a:gd name="T1" fmla="*/ 871 h 871"/>
                  <a:gd name="T2" fmla="*/ 18 w 1102"/>
                  <a:gd name="T3" fmla="*/ 529 h 871"/>
                  <a:gd name="T4" fmla="*/ 18 w 1102"/>
                  <a:gd name="T5" fmla="*/ 481 h 871"/>
                  <a:gd name="T6" fmla="*/ 119 w 1102"/>
                  <a:gd name="T7" fmla="*/ 371 h 871"/>
                  <a:gd name="T8" fmla="*/ 356 w 1102"/>
                  <a:gd name="T9" fmla="*/ 626 h 871"/>
                  <a:gd name="T10" fmla="*/ 974 w 1102"/>
                  <a:gd name="T11" fmla="*/ 0 h 871"/>
                  <a:gd name="T12" fmla="*/ 1102 w 1102"/>
                  <a:gd name="T13" fmla="*/ 128 h 871"/>
                  <a:gd name="T14" fmla="*/ 359 w 1102"/>
                  <a:gd name="T15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2" h="871">
                    <a:moveTo>
                      <a:pt x="359" y="871"/>
                    </a:moveTo>
                    <a:cubicBezTo>
                      <a:pt x="246" y="758"/>
                      <a:pt x="132" y="643"/>
                      <a:pt x="18" y="529"/>
                    </a:cubicBezTo>
                    <a:cubicBezTo>
                      <a:pt x="0" y="512"/>
                      <a:pt x="0" y="499"/>
                      <a:pt x="18" y="481"/>
                    </a:cubicBezTo>
                    <a:cubicBezTo>
                      <a:pt x="51" y="448"/>
                      <a:pt x="82" y="412"/>
                      <a:pt x="119" y="371"/>
                    </a:cubicBezTo>
                    <a:cubicBezTo>
                      <a:pt x="203" y="461"/>
                      <a:pt x="279" y="543"/>
                      <a:pt x="356" y="626"/>
                    </a:cubicBezTo>
                    <a:cubicBezTo>
                      <a:pt x="569" y="410"/>
                      <a:pt x="773" y="204"/>
                      <a:pt x="974" y="0"/>
                    </a:cubicBezTo>
                    <a:cubicBezTo>
                      <a:pt x="1024" y="50"/>
                      <a:pt x="1064" y="91"/>
                      <a:pt x="1102" y="128"/>
                    </a:cubicBezTo>
                    <a:cubicBezTo>
                      <a:pt x="859" y="371"/>
                      <a:pt x="611" y="619"/>
                      <a:pt x="359" y="8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8378585" y="4019386"/>
            <a:ext cx="1465149" cy="503837"/>
            <a:chOff x="8378585" y="4402285"/>
            <a:chExt cx="1465149" cy="503837"/>
          </a:xfrm>
        </p:grpSpPr>
        <p:grpSp>
          <p:nvGrpSpPr>
            <p:cNvPr id="66" name="Group 65"/>
            <p:cNvGrpSpPr/>
            <p:nvPr/>
          </p:nvGrpSpPr>
          <p:grpSpPr>
            <a:xfrm>
              <a:off x="8378585" y="4402285"/>
              <a:ext cx="1465149" cy="503837"/>
              <a:chOff x="1066800" y="2391763"/>
              <a:chExt cx="1465149" cy="503837"/>
            </a:xfrm>
          </p:grpSpPr>
          <p:sp>
            <p:nvSpPr>
              <p:cNvPr id="67" name="Freeform 5"/>
              <p:cNvSpPr>
                <a:spLocks noEditPoints="1"/>
              </p:cNvSpPr>
              <p:nvPr/>
            </p:nvSpPr>
            <p:spPr bwMode="auto">
              <a:xfrm>
                <a:off x="1066800" y="2392363"/>
                <a:ext cx="503238" cy="503237"/>
              </a:xfrm>
              <a:custGeom>
                <a:avLst/>
                <a:gdLst>
                  <a:gd name="T0" fmla="*/ 786 w 1570"/>
                  <a:gd name="T1" fmla="*/ 1570 h 1570"/>
                  <a:gd name="T2" fmla="*/ 0 w 1570"/>
                  <a:gd name="T3" fmla="*/ 790 h 1570"/>
                  <a:gd name="T4" fmla="*/ 783 w 1570"/>
                  <a:gd name="T5" fmla="*/ 1 h 1570"/>
                  <a:gd name="T6" fmla="*/ 1570 w 1570"/>
                  <a:gd name="T7" fmla="*/ 787 h 1570"/>
                  <a:gd name="T8" fmla="*/ 786 w 1570"/>
                  <a:gd name="T9" fmla="*/ 1570 h 1570"/>
                  <a:gd name="T10" fmla="*/ 781 w 1570"/>
                  <a:gd name="T11" fmla="*/ 668 h 1570"/>
                  <a:gd name="T12" fmla="*/ 475 w 1570"/>
                  <a:gd name="T13" fmla="*/ 356 h 1570"/>
                  <a:gd name="T14" fmla="*/ 347 w 1570"/>
                  <a:gd name="T15" fmla="*/ 484 h 1570"/>
                  <a:gd name="T16" fmla="*/ 665 w 1570"/>
                  <a:gd name="T17" fmla="*/ 793 h 1570"/>
                  <a:gd name="T18" fmla="*/ 356 w 1570"/>
                  <a:gd name="T19" fmla="*/ 1089 h 1570"/>
                  <a:gd name="T20" fmla="*/ 476 w 1570"/>
                  <a:gd name="T21" fmla="*/ 1219 h 1570"/>
                  <a:gd name="T22" fmla="*/ 783 w 1570"/>
                  <a:gd name="T23" fmla="*/ 904 h 1570"/>
                  <a:gd name="T24" fmla="*/ 1083 w 1570"/>
                  <a:gd name="T25" fmla="*/ 1211 h 1570"/>
                  <a:gd name="T26" fmla="*/ 1219 w 1570"/>
                  <a:gd name="T27" fmla="*/ 1086 h 1570"/>
                  <a:gd name="T28" fmla="*/ 906 w 1570"/>
                  <a:gd name="T29" fmla="*/ 780 h 1570"/>
                  <a:gd name="T30" fmla="*/ 1209 w 1570"/>
                  <a:gd name="T31" fmla="*/ 481 h 1570"/>
                  <a:gd name="T32" fmla="*/ 1087 w 1570"/>
                  <a:gd name="T33" fmla="*/ 356 h 1570"/>
                  <a:gd name="T34" fmla="*/ 781 w 1570"/>
                  <a:gd name="T35" fmla="*/ 668 h 1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70" h="1570">
                    <a:moveTo>
                      <a:pt x="786" y="1570"/>
                    </a:moveTo>
                    <a:cubicBezTo>
                      <a:pt x="351" y="1570"/>
                      <a:pt x="0" y="1222"/>
                      <a:pt x="0" y="790"/>
                    </a:cubicBezTo>
                    <a:cubicBezTo>
                      <a:pt x="0" y="352"/>
                      <a:pt x="349" y="1"/>
                      <a:pt x="783" y="1"/>
                    </a:cubicBezTo>
                    <a:cubicBezTo>
                      <a:pt x="1217" y="0"/>
                      <a:pt x="1570" y="353"/>
                      <a:pt x="1570" y="787"/>
                    </a:cubicBezTo>
                    <a:cubicBezTo>
                      <a:pt x="1570" y="1220"/>
                      <a:pt x="1219" y="1570"/>
                      <a:pt x="786" y="1570"/>
                    </a:cubicBezTo>
                    <a:close/>
                    <a:moveTo>
                      <a:pt x="781" y="668"/>
                    </a:moveTo>
                    <a:cubicBezTo>
                      <a:pt x="675" y="561"/>
                      <a:pt x="575" y="458"/>
                      <a:pt x="475" y="356"/>
                    </a:cubicBezTo>
                    <a:cubicBezTo>
                      <a:pt x="433" y="398"/>
                      <a:pt x="394" y="437"/>
                      <a:pt x="347" y="484"/>
                    </a:cubicBezTo>
                    <a:cubicBezTo>
                      <a:pt x="450" y="584"/>
                      <a:pt x="553" y="684"/>
                      <a:pt x="665" y="793"/>
                    </a:cubicBezTo>
                    <a:cubicBezTo>
                      <a:pt x="559" y="895"/>
                      <a:pt x="455" y="995"/>
                      <a:pt x="356" y="1089"/>
                    </a:cubicBezTo>
                    <a:cubicBezTo>
                      <a:pt x="398" y="1135"/>
                      <a:pt x="435" y="1175"/>
                      <a:pt x="476" y="1219"/>
                    </a:cubicBezTo>
                    <a:cubicBezTo>
                      <a:pt x="578" y="1115"/>
                      <a:pt x="678" y="1013"/>
                      <a:pt x="783" y="904"/>
                    </a:cubicBezTo>
                    <a:cubicBezTo>
                      <a:pt x="888" y="1012"/>
                      <a:pt x="989" y="1116"/>
                      <a:pt x="1083" y="1211"/>
                    </a:cubicBezTo>
                    <a:cubicBezTo>
                      <a:pt x="1129" y="1169"/>
                      <a:pt x="1170" y="1131"/>
                      <a:pt x="1219" y="1086"/>
                    </a:cubicBezTo>
                    <a:cubicBezTo>
                      <a:pt x="1116" y="985"/>
                      <a:pt x="1014" y="885"/>
                      <a:pt x="906" y="780"/>
                    </a:cubicBezTo>
                    <a:cubicBezTo>
                      <a:pt x="1009" y="677"/>
                      <a:pt x="1111" y="577"/>
                      <a:pt x="1209" y="481"/>
                    </a:cubicBezTo>
                    <a:cubicBezTo>
                      <a:pt x="1168" y="439"/>
                      <a:pt x="1129" y="399"/>
                      <a:pt x="1087" y="356"/>
                    </a:cubicBezTo>
                    <a:cubicBezTo>
                      <a:pt x="989" y="456"/>
                      <a:pt x="889" y="558"/>
                      <a:pt x="781" y="668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8" name="Rounded Rectangle 67"/>
              <p:cNvSpPr/>
              <p:nvPr/>
            </p:nvSpPr>
            <p:spPr>
              <a:xfrm>
                <a:off x="1177237" y="2498225"/>
                <a:ext cx="1205489" cy="290759"/>
              </a:xfrm>
              <a:prstGeom prst="roundRect">
                <a:avLst>
                  <a:gd name="adj" fmla="val 50000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087CF9C-49D3-45F5-8C16-7A826BE44B83}"/>
                  </a:ext>
                </a:extLst>
              </p:cNvPr>
              <p:cNvSpPr/>
              <p:nvPr/>
            </p:nvSpPr>
            <p:spPr>
              <a:xfrm>
                <a:off x="1569506" y="2444844"/>
                <a:ext cx="962443" cy="383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6997" defTabSz="1219170">
                  <a:lnSpc>
                    <a:spcPct val="115000"/>
                  </a:lnSpc>
                  <a:buClr>
                    <a:schemeClr val="tx1"/>
                  </a:buClr>
                  <a:buSzPct val="100000"/>
                </a:pPr>
                <a:r>
                  <a:rPr lang="en-US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Montserrat"/>
                    <a:cs typeface="Arial" panose="020B0604020202020204" pitchFamily="34" charset="0"/>
                    <a:sym typeface="Montserrat"/>
                  </a:rPr>
                  <a:t>Do</a:t>
                </a: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067121" y="2391763"/>
                <a:ext cx="494641" cy="49464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1" name="Freeform 6"/>
              <p:cNvSpPr>
                <a:spLocks/>
              </p:cNvSpPr>
              <p:nvPr/>
            </p:nvSpPr>
            <p:spPr bwMode="auto">
              <a:xfrm>
                <a:off x="1177925" y="2506663"/>
                <a:ext cx="279400" cy="276225"/>
              </a:xfrm>
              <a:custGeom>
                <a:avLst/>
                <a:gdLst>
                  <a:gd name="T0" fmla="*/ 434 w 872"/>
                  <a:gd name="T1" fmla="*/ 312 h 863"/>
                  <a:gd name="T2" fmla="*/ 740 w 872"/>
                  <a:gd name="T3" fmla="*/ 0 h 863"/>
                  <a:gd name="T4" fmla="*/ 862 w 872"/>
                  <a:gd name="T5" fmla="*/ 125 h 863"/>
                  <a:gd name="T6" fmla="*/ 559 w 872"/>
                  <a:gd name="T7" fmla="*/ 424 h 863"/>
                  <a:gd name="T8" fmla="*/ 872 w 872"/>
                  <a:gd name="T9" fmla="*/ 730 h 863"/>
                  <a:gd name="T10" fmla="*/ 736 w 872"/>
                  <a:gd name="T11" fmla="*/ 855 h 863"/>
                  <a:gd name="T12" fmla="*/ 436 w 872"/>
                  <a:gd name="T13" fmla="*/ 548 h 863"/>
                  <a:gd name="T14" fmla="*/ 129 w 872"/>
                  <a:gd name="T15" fmla="*/ 863 h 863"/>
                  <a:gd name="T16" fmla="*/ 9 w 872"/>
                  <a:gd name="T17" fmla="*/ 733 h 863"/>
                  <a:gd name="T18" fmla="*/ 318 w 872"/>
                  <a:gd name="T19" fmla="*/ 437 h 863"/>
                  <a:gd name="T20" fmla="*/ 0 w 872"/>
                  <a:gd name="T21" fmla="*/ 128 h 863"/>
                  <a:gd name="T22" fmla="*/ 128 w 872"/>
                  <a:gd name="T23" fmla="*/ 0 h 863"/>
                  <a:gd name="T24" fmla="*/ 434 w 872"/>
                  <a:gd name="T25" fmla="*/ 312 h 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2" h="863">
                    <a:moveTo>
                      <a:pt x="434" y="312"/>
                    </a:moveTo>
                    <a:cubicBezTo>
                      <a:pt x="542" y="202"/>
                      <a:pt x="642" y="100"/>
                      <a:pt x="740" y="0"/>
                    </a:cubicBezTo>
                    <a:cubicBezTo>
                      <a:pt x="782" y="43"/>
                      <a:pt x="821" y="83"/>
                      <a:pt x="862" y="125"/>
                    </a:cubicBezTo>
                    <a:cubicBezTo>
                      <a:pt x="764" y="221"/>
                      <a:pt x="662" y="321"/>
                      <a:pt x="559" y="424"/>
                    </a:cubicBezTo>
                    <a:cubicBezTo>
                      <a:pt x="667" y="529"/>
                      <a:pt x="769" y="629"/>
                      <a:pt x="872" y="730"/>
                    </a:cubicBezTo>
                    <a:cubicBezTo>
                      <a:pt x="823" y="775"/>
                      <a:pt x="782" y="813"/>
                      <a:pt x="736" y="855"/>
                    </a:cubicBezTo>
                    <a:cubicBezTo>
                      <a:pt x="642" y="760"/>
                      <a:pt x="541" y="656"/>
                      <a:pt x="436" y="548"/>
                    </a:cubicBezTo>
                    <a:cubicBezTo>
                      <a:pt x="331" y="657"/>
                      <a:pt x="231" y="759"/>
                      <a:pt x="129" y="863"/>
                    </a:cubicBezTo>
                    <a:cubicBezTo>
                      <a:pt x="88" y="819"/>
                      <a:pt x="51" y="779"/>
                      <a:pt x="9" y="733"/>
                    </a:cubicBezTo>
                    <a:cubicBezTo>
                      <a:pt x="108" y="639"/>
                      <a:pt x="212" y="539"/>
                      <a:pt x="318" y="437"/>
                    </a:cubicBezTo>
                    <a:cubicBezTo>
                      <a:pt x="206" y="328"/>
                      <a:pt x="103" y="228"/>
                      <a:pt x="0" y="128"/>
                    </a:cubicBezTo>
                    <a:cubicBezTo>
                      <a:pt x="47" y="81"/>
                      <a:pt x="86" y="42"/>
                      <a:pt x="128" y="0"/>
                    </a:cubicBezTo>
                    <a:cubicBezTo>
                      <a:pt x="228" y="102"/>
                      <a:pt x="328" y="205"/>
                      <a:pt x="434" y="3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8442997" y="4486233"/>
              <a:ext cx="370415" cy="371295"/>
              <a:chOff x="-731388" y="2390092"/>
              <a:chExt cx="668338" cy="669926"/>
            </a:xfrm>
          </p:grpSpPr>
          <p:sp>
            <p:nvSpPr>
              <p:cNvPr id="86" name="Freeform 5"/>
              <p:cNvSpPr>
                <a:spLocks noEditPoints="1"/>
              </p:cNvSpPr>
              <p:nvPr/>
            </p:nvSpPr>
            <p:spPr bwMode="auto">
              <a:xfrm>
                <a:off x="-731388" y="2390092"/>
                <a:ext cx="668338" cy="669926"/>
              </a:xfrm>
              <a:custGeom>
                <a:avLst/>
                <a:gdLst>
                  <a:gd name="T0" fmla="*/ 1565 w 1566"/>
                  <a:gd name="T1" fmla="*/ 789 h 1566"/>
                  <a:gd name="T2" fmla="*/ 778 w 1566"/>
                  <a:gd name="T3" fmla="*/ 1564 h 1566"/>
                  <a:gd name="T4" fmla="*/ 1 w 1566"/>
                  <a:gd name="T5" fmla="*/ 778 h 1566"/>
                  <a:gd name="T6" fmla="*/ 787 w 1566"/>
                  <a:gd name="T7" fmla="*/ 1 h 1566"/>
                  <a:gd name="T8" fmla="*/ 1565 w 1566"/>
                  <a:gd name="T9" fmla="*/ 789 h 1566"/>
                  <a:gd name="T10" fmla="*/ 570 w 1566"/>
                  <a:gd name="T11" fmla="*/ 1214 h 1566"/>
                  <a:gd name="T12" fmla="*/ 1313 w 1566"/>
                  <a:gd name="T13" fmla="*/ 471 h 1566"/>
                  <a:gd name="T14" fmla="*/ 1185 w 1566"/>
                  <a:gd name="T15" fmla="*/ 343 h 1566"/>
                  <a:gd name="T16" fmla="*/ 567 w 1566"/>
                  <a:gd name="T17" fmla="*/ 969 h 1566"/>
                  <a:gd name="T18" fmla="*/ 330 w 1566"/>
                  <a:gd name="T19" fmla="*/ 714 h 1566"/>
                  <a:gd name="T20" fmla="*/ 229 w 1566"/>
                  <a:gd name="T21" fmla="*/ 824 h 1566"/>
                  <a:gd name="T22" fmla="*/ 229 w 1566"/>
                  <a:gd name="T23" fmla="*/ 872 h 1566"/>
                  <a:gd name="T24" fmla="*/ 570 w 1566"/>
                  <a:gd name="T25" fmla="*/ 1214 h 1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66" h="1566">
                    <a:moveTo>
                      <a:pt x="1565" y="789"/>
                    </a:moveTo>
                    <a:cubicBezTo>
                      <a:pt x="1563" y="1219"/>
                      <a:pt x="1212" y="1566"/>
                      <a:pt x="778" y="1564"/>
                    </a:cubicBezTo>
                    <a:cubicBezTo>
                      <a:pt x="348" y="1562"/>
                      <a:pt x="0" y="1210"/>
                      <a:pt x="1" y="778"/>
                    </a:cubicBezTo>
                    <a:cubicBezTo>
                      <a:pt x="3" y="349"/>
                      <a:pt x="355" y="0"/>
                      <a:pt x="787" y="1"/>
                    </a:cubicBezTo>
                    <a:cubicBezTo>
                      <a:pt x="1220" y="2"/>
                      <a:pt x="1566" y="353"/>
                      <a:pt x="1565" y="789"/>
                    </a:cubicBezTo>
                    <a:close/>
                    <a:moveTo>
                      <a:pt x="570" y="1214"/>
                    </a:moveTo>
                    <a:cubicBezTo>
                      <a:pt x="822" y="962"/>
                      <a:pt x="1070" y="714"/>
                      <a:pt x="1313" y="471"/>
                    </a:cubicBezTo>
                    <a:cubicBezTo>
                      <a:pt x="1275" y="434"/>
                      <a:pt x="1235" y="393"/>
                      <a:pt x="1185" y="343"/>
                    </a:cubicBezTo>
                    <a:cubicBezTo>
                      <a:pt x="984" y="547"/>
                      <a:pt x="780" y="753"/>
                      <a:pt x="567" y="969"/>
                    </a:cubicBezTo>
                    <a:cubicBezTo>
                      <a:pt x="490" y="886"/>
                      <a:pt x="414" y="804"/>
                      <a:pt x="330" y="714"/>
                    </a:cubicBezTo>
                    <a:cubicBezTo>
                      <a:pt x="293" y="755"/>
                      <a:pt x="262" y="791"/>
                      <a:pt x="229" y="824"/>
                    </a:cubicBezTo>
                    <a:cubicBezTo>
                      <a:pt x="211" y="842"/>
                      <a:pt x="211" y="855"/>
                      <a:pt x="229" y="872"/>
                    </a:cubicBezTo>
                    <a:cubicBezTo>
                      <a:pt x="343" y="986"/>
                      <a:pt x="457" y="1101"/>
                      <a:pt x="570" y="1214"/>
                    </a:cubicBezTo>
                    <a:close/>
                  </a:path>
                </a:pathLst>
              </a:custGeom>
              <a:solidFill>
                <a:srgbClr val="04B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7" name="Freeform 6"/>
              <p:cNvSpPr>
                <a:spLocks/>
              </p:cNvSpPr>
              <p:nvPr/>
            </p:nvSpPr>
            <p:spPr bwMode="auto">
              <a:xfrm>
                <a:off x="-647581" y="2538523"/>
                <a:ext cx="469900" cy="373063"/>
              </a:xfrm>
              <a:custGeom>
                <a:avLst/>
                <a:gdLst>
                  <a:gd name="T0" fmla="*/ 359 w 1102"/>
                  <a:gd name="T1" fmla="*/ 871 h 871"/>
                  <a:gd name="T2" fmla="*/ 18 w 1102"/>
                  <a:gd name="T3" fmla="*/ 529 h 871"/>
                  <a:gd name="T4" fmla="*/ 18 w 1102"/>
                  <a:gd name="T5" fmla="*/ 481 h 871"/>
                  <a:gd name="T6" fmla="*/ 119 w 1102"/>
                  <a:gd name="T7" fmla="*/ 371 h 871"/>
                  <a:gd name="T8" fmla="*/ 356 w 1102"/>
                  <a:gd name="T9" fmla="*/ 626 h 871"/>
                  <a:gd name="T10" fmla="*/ 974 w 1102"/>
                  <a:gd name="T11" fmla="*/ 0 h 871"/>
                  <a:gd name="T12" fmla="*/ 1102 w 1102"/>
                  <a:gd name="T13" fmla="*/ 128 h 871"/>
                  <a:gd name="T14" fmla="*/ 359 w 1102"/>
                  <a:gd name="T15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2" h="871">
                    <a:moveTo>
                      <a:pt x="359" y="871"/>
                    </a:moveTo>
                    <a:cubicBezTo>
                      <a:pt x="246" y="758"/>
                      <a:pt x="132" y="643"/>
                      <a:pt x="18" y="529"/>
                    </a:cubicBezTo>
                    <a:cubicBezTo>
                      <a:pt x="0" y="512"/>
                      <a:pt x="0" y="499"/>
                      <a:pt x="18" y="481"/>
                    </a:cubicBezTo>
                    <a:cubicBezTo>
                      <a:pt x="51" y="448"/>
                      <a:pt x="82" y="412"/>
                      <a:pt x="119" y="371"/>
                    </a:cubicBezTo>
                    <a:cubicBezTo>
                      <a:pt x="203" y="461"/>
                      <a:pt x="279" y="543"/>
                      <a:pt x="356" y="626"/>
                    </a:cubicBezTo>
                    <a:cubicBezTo>
                      <a:pt x="569" y="410"/>
                      <a:pt x="773" y="204"/>
                      <a:pt x="974" y="0"/>
                    </a:cubicBezTo>
                    <a:cubicBezTo>
                      <a:pt x="1024" y="50"/>
                      <a:pt x="1064" y="91"/>
                      <a:pt x="1102" y="128"/>
                    </a:cubicBezTo>
                    <a:cubicBezTo>
                      <a:pt x="859" y="371"/>
                      <a:pt x="611" y="619"/>
                      <a:pt x="359" y="8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270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9788" y="2357120"/>
            <a:ext cx="4189412" cy="3352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839788" y="4856480"/>
            <a:ext cx="4189412" cy="3352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D6B91-CC89-6243-9367-665A5E77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</a:t>
            </a:r>
            <a:fld id="{DF4F9C9C-BF1B-1D48-A1E3-EB2A40351E5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D85F0E-D86A-3849-BDC6-1F5F3911F935}"/>
              </a:ext>
            </a:extLst>
          </p:cNvPr>
          <p:cNvSpPr txBox="1">
            <a:spLocks/>
          </p:cNvSpPr>
          <p:nvPr/>
        </p:nvSpPr>
        <p:spPr>
          <a:xfrm>
            <a:off x="705749" y="307757"/>
            <a:ext cx="10515600" cy="70254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 dirty="0">
                <a:solidFill>
                  <a:srgbClr val="0064E0"/>
                </a:solidFill>
                <a:ea typeface="Montserrat"/>
                <a:sym typeface="Montserrat"/>
              </a:rPr>
              <a:t>Quiz!</a:t>
            </a:r>
            <a:endParaRPr lang="en-IN" sz="3600" b="1" dirty="0">
              <a:solidFill>
                <a:srgbClr val="0064E0"/>
              </a:solidFill>
              <a:ea typeface="Montserrat"/>
              <a:sym typeface="Montserrat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2E814-8C82-4DB1-A66D-42C67B62C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Lesson 4: How You Present Yourself Online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77F09E-E3A2-43C4-8B65-23FBBC31C254}"/>
              </a:ext>
            </a:extLst>
          </p:cNvPr>
          <p:cNvSpPr/>
          <p:nvPr/>
        </p:nvSpPr>
        <p:spPr>
          <a:xfrm>
            <a:off x="625032" y="1629857"/>
            <a:ext cx="10683048" cy="397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97" defTabSz="1219170">
              <a:lnSpc>
                <a:spcPct val="115000"/>
              </a:lnSpc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1600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1) </a:t>
            </a:r>
            <a:r>
              <a:rPr lang="en-US" sz="1600" b="1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In which situation should you follow the rules of digital etiquette?</a:t>
            </a:r>
          </a:p>
          <a:p>
            <a:pPr marL="720000" indent="-342900" defTabSz="1219170">
              <a:lnSpc>
                <a:spcPct val="115000"/>
              </a:lnSpc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lphaLcParenR"/>
            </a:pPr>
            <a:r>
              <a:rPr lang="en-US" sz="1600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Reading a text message from a friend</a:t>
            </a:r>
          </a:p>
          <a:p>
            <a:pPr marL="720000" indent="-342900" defTabSz="1219170">
              <a:lnSpc>
                <a:spcPct val="115000"/>
              </a:lnSpc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lphaLcParenR"/>
            </a:pPr>
            <a:r>
              <a:rPr lang="en-US" sz="1600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Sending an email to your grandmother</a:t>
            </a:r>
          </a:p>
          <a:p>
            <a:pPr marL="720000" indent="-342900" defTabSz="1219170">
              <a:lnSpc>
                <a:spcPct val="115000"/>
              </a:lnSpc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lphaLcParenR"/>
            </a:pPr>
            <a:r>
              <a:rPr lang="en-US" sz="1600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Picking the ringtone for your cell phone</a:t>
            </a:r>
          </a:p>
          <a:p>
            <a:pPr marL="720000" indent="-342900" defTabSz="1219170">
              <a:lnSpc>
                <a:spcPct val="115000"/>
              </a:lnSpc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lphaLcParenR"/>
            </a:pPr>
            <a:r>
              <a:rPr lang="en-US" sz="1600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Sending a birthday card to your cousin</a:t>
            </a:r>
          </a:p>
          <a:p>
            <a:pPr marL="126997" defTabSz="1219170">
              <a:lnSpc>
                <a:spcPct val="115000"/>
              </a:lnSpc>
              <a:spcAft>
                <a:spcPts val="600"/>
              </a:spcAft>
              <a:buClr>
                <a:schemeClr val="tx1"/>
              </a:buClr>
              <a:buSzPct val="100000"/>
            </a:pPr>
            <a:endParaRPr lang="en-US" sz="1600" kern="0" dirty="0"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126997" defTabSz="1219170">
              <a:lnSpc>
                <a:spcPct val="115000"/>
              </a:lnSpc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1600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2) </a:t>
            </a:r>
            <a:r>
              <a:rPr lang="en-US" sz="1600" b="1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What is one difference between online and face-to-face communication?</a:t>
            </a:r>
          </a:p>
          <a:p>
            <a:pPr marL="720000" indent="-342900" defTabSz="1219170">
              <a:lnSpc>
                <a:spcPct val="115000"/>
              </a:lnSpc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lphaLcParenR"/>
            </a:pPr>
            <a:r>
              <a:rPr lang="en-US" sz="1600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People tend to be more honest online</a:t>
            </a:r>
          </a:p>
          <a:p>
            <a:pPr marL="720000" indent="-342900" defTabSz="1219170">
              <a:lnSpc>
                <a:spcPct val="115000"/>
              </a:lnSpc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lphaLcParenR"/>
            </a:pPr>
            <a:r>
              <a:rPr lang="en-US" sz="1600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Miscommunications happen more frequently face-to-face</a:t>
            </a:r>
          </a:p>
          <a:p>
            <a:pPr marL="720000" indent="-342900" defTabSz="1219170">
              <a:lnSpc>
                <a:spcPct val="115000"/>
              </a:lnSpc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lphaLcParenR"/>
            </a:pPr>
            <a:r>
              <a:rPr lang="en-US" sz="1600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Online, you can’t tell tone of voice. </a:t>
            </a:r>
          </a:p>
          <a:p>
            <a:pPr marL="720000" indent="-342900" defTabSz="1219170">
              <a:lnSpc>
                <a:spcPct val="115000"/>
              </a:lnSpc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lphaLcParenR"/>
            </a:pPr>
            <a:r>
              <a:rPr lang="en-US" sz="1600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Body language is more important in online communication.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B923F4-20B5-4A2F-A5A3-DFD649DF87CD}"/>
              </a:ext>
            </a:extLst>
          </p:cNvPr>
          <p:cNvSpPr/>
          <p:nvPr/>
        </p:nvSpPr>
        <p:spPr>
          <a:xfrm>
            <a:off x="8606971" y="0"/>
            <a:ext cx="3585029" cy="3240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b="1"/>
              <a:t>Level 1 | Digital Citizenship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A618A6-1C85-443E-9D24-2D993286D75D}"/>
              </a:ext>
            </a:extLst>
          </p:cNvPr>
          <p:cNvSpPr/>
          <p:nvPr/>
        </p:nvSpPr>
        <p:spPr>
          <a:xfrm>
            <a:off x="839788" y="894041"/>
            <a:ext cx="1345316" cy="116262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1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9788" y="2357120"/>
            <a:ext cx="2228532" cy="3352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839788" y="4856480"/>
            <a:ext cx="4189412" cy="3352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D6B91-CC89-6243-9367-665A5E77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</a:t>
            </a:r>
            <a:fld id="{DF4F9C9C-BF1B-1D48-A1E3-EB2A40351E5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D85F0E-D86A-3849-BDC6-1F5F3911F935}"/>
              </a:ext>
            </a:extLst>
          </p:cNvPr>
          <p:cNvSpPr txBox="1">
            <a:spLocks/>
          </p:cNvSpPr>
          <p:nvPr/>
        </p:nvSpPr>
        <p:spPr>
          <a:xfrm>
            <a:off x="705749" y="307757"/>
            <a:ext cx="10515600" cy="70254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 dirty="0">
                <a:solidFill>
                  <a:srgbClr val="0064E0"/>
                </a:solidFill>
                <a:ea typeface="Montserrat"/>
                <a:sym typeface="Montserrat"/>
              </a:rPr>
              <a:t>Quiz!</a:t>
            </a:r>
            <a:endParaRPr lang="en-IN" sz="3600" b="1" dirty="0">
              <a:solidFill>
                <a:srgbClr val="0064E0"/>
              </a:solidFill>
              <a:ea typeface="Montserrat"/>
              <a:sym typeface="Montserrat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2E814-8C82-4DB1-A66D-42C67B62C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Lesson 4: How You Present Yourself Online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77F09E-E3A2-43C4-8B65-23FBBC31C254}"/>
              </a:ext>
            </a:extLst>
          </p:cNvPr>
          <p:cNvSpPr/>
          <p:nvPr/>
        </p:nvSpPr>
        <p:spPr>
          <a:xfrm>
            <a:off x="625032" y="1629857"/>
            <a:ext cx="10683048" cy="397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97" defTabSz="1219170">
              <a:lnSpc>
                <a:spcPct val="115000"/>
              </a:lnSpc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1600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3) </a:t>
            </a:r>
            <a:r>
              <a:rPr lang="en-US" sz="1600" b="1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What do internet trolls try to do?</a:t>
            </a:r>
          </a:p>
          <a:p>
            <a:pPr marL="720000" indent="-342900" defTabSz="1219170">
              <a:lnSpc>
                <a:spcPct val="115000"/>
              </a:lnSpc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lphaLcParenR"/>
            </a:pPr>
            <a:r>
              <a:rPr lang="en-US" sz="1600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Quietly observe</a:t>
            </a:r>
          </a:p>
          <a:p>
            <a:pPr marL="720000" indent="-342900" defTabSz="1219170">
              <a:lnSpc>
                <a:spcPct val="115000"/>
              </a:lnSpc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lphaLcParenR"/>
            </a:pPr>
            <a:r>
              <a:rPr lang="en-US" sz="1600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Start arguments</a:t>
            </a:r>
          </a:p>
          <a:p>
            <a:pPr marL="720000" indent="-342900" defTabSz="1219170">
              <a:lnSpc>
                <a:spcPct val="115000"/>
              </a:lnSpc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lphaLcParenR"/>
            </a:pPr>
            <a:r>
              <a:rPr lang="en-US" sz="1600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Lead discussions</a:t>
            </a:r>
          </a:p>
          <a:p>
            <a:pPr marL="720000" indent="-342900" defTabSz="1219170">
              <a:lnSpc>
                <a:spcPct val="115000"/>
              </a:lnSpc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lphaLcParenR"/>
            </a:pPr>
            <a:r>
              <a:rPr lang="en-US" sz="1600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Make friends</a:t>
            </a:r>
          </a:p>
          <a:p>
            <a:pPr marL="720000" indent="-342900" defTabSz="1219170">
              <a:lnSpc>
                <a:spcPct val="115000"/>
              </a:lnSpc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lphaLcParenR"/>
            </a:pPr>
            <a:endParaRPr lang="en-US" sz="1600" kern="0" dirty="0"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126997" defTabSz="1219170">
              <a:lnSpc>
                <a:spcPct val="115000"/>
              </a:lnSpc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1600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4) </a:t>
            </a:r>
            <a:r>
              <a:rPr lang="en-US" sz="1600" b="1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Why might people act meaner online than in person?</a:t>
            </a:r>
          </a:p>
          <a:p>
            <a:pPr marL="720000" indent="-342900" defTabSz="1219170">
              <a:lnSpc>
                <a:spcPct val="115000"/>
              </a:lnSpc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lphaLcParenR"/>
            </a:pPr>
            <a:r>
              <a:rPr lang="en-US" sz="1600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They can stay anonymous</a:t>
            </a:r>
          </a:p>
          <a:p>
            <a:pPr marL="720000" indent="-342900" defTabSz="1219170">
              <a:lnSpc>
                <a:spcPct val="115000"/>
              </a:lnSpc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lphaLcParenR"/>
            </a:pPr>
            <a:r>
              <a:rPr lang="en-US" sz="1600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Typing gives them time to consider what they say</a:t>
            </a:r>
          </a:p>
          <a:p>
            <a:pPr marL="720000" indent="-342900" defTabSz="1219170">
              <a:lnSpc>
                <a:spcPct val="115000"/>
              </a:lnSpc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lphaLcParenR"/>
            </a:pPr>
            <a:r>
              <a:rPr lang="en-US" sz="1600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Most people have fewer friends online</a:t>
            </a:r>
          </a:p>
          <a:p>
            <a:pPr marL="720000" indent="-342900" defTabSz="1219170">
              <a:lnSpc>
                <a:spcPct val="115000"/>
              </a:lnSpc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lphaLcParenR"/>
            </a:pPr>
            <a:r>
              <a:rPr lang="en-US" sz="1600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Social media sites encourage users to argue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B923F4-20B5-4A2F-A5A3-DFD649DF87CD}"/>
              </a:ext>
            </a:extLst>
          </p:cNvPr>
          <p:cNvSpPr/>
          <p:nvPr/>
        </p:nvSpPr>
        <p:spPr>
          <a:xfrm>
            <a:off x="8606971" y="0"/>
            <a:ext cx="3585029" cy="3240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b="1"/>
              <a:t>Level 1 | Digital Citizenship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A618A6-1C85-443E-9D24-2D993286D75D}"/>
              </a:ext>
            </a:extLst>
          </p:cNvPr>
          <p:cNvSpPr/>
          <p:nvPr/>
        </p:nvSpPr>
        <p:spPr>
          <a:xfrm>
            <a:off x="839788" y="894041"/>
            <a:ext cx="1345316" cy="116262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5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D6B91-CC89-6243-9367-665A5E77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</a:t>
            </a:r>
            <a:fld id="{DF4F9C9C-BF1B-1D48-A1E3-EB2A40351E5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D85F0E-D86A-3849-BDC6-1F5F3911F935}"/>
              </a:ext>
            </a:extLst>
          </p:cNvPr>
          <p:cNvSpPr txBox="1">
            <a:spLocks/>
          </p:cNvSpPr>
          <p:nvPr/>
        </p:nvSpPr>
        <p:spPr>
          <a:xfrm>
            <a:off x="705749" y="307756"/>
            <a:ext cx="7981051" cy="227288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 dirty="0">
                <a:solidFill>
                  <a:srgbClr val="0064E0"/>
                </a:solidFill>
                <a:ea typeface="Montserrat"/>
                <a:sym typeface="Montserrat"/>
              </a:rPr>
              <a:t>Activity: Interactive Digital Etiquette Worksheet</a:t>
            </a:r>
            <a:endParaRPr lang="en-IN" sz="3600" b="1" dirty="0">
              <a:solidFill>
                <a:srgbClr val="0064E0"/>
              </a:solidFill>
              <a:ea typeface="Montserrat"/>
              <a:sym typeface="Montserrat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2E814-8C82-4DB1-A66D-42C67B62C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Lesson 4: How You Present Yourself Online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B923F4-20B5-4A2F-A5A3-DFD649DF87CD}"/>
              </a:ext>
            </a:extLst>
          </p:cNvPr>
          <p:cNvSpPr/>
          <p:nvPr/>
        </p:nvSpPr>
        <p:spPr>
          <a:xfrm>
            <a:off x="8606971" y="0"/>
            <a:ext cx="3585029" cy="3240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b="1"/>
              <a:t>Level 1 | Digital Citizenship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A618A6-1C85-443E-9D24-2D993286D75D}"/>
              </a:ext>
            </a:extLst>
          </p:cNvPr>
          <p:cNvSpPr/>
          <p:nvPr/>
        </p:nvSpPr>
        <p:spPr>
          <a:xfrm>
            <a:off x="839788" y="1403327"/>
            <a:ext cx="1345316" cy="116262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185104" y="1876402"/>
            <a:ext cx="7728431" cy="4554590"/>
            <a:chOff x="1845196" y="1678347"/>
            <a:chExt cx="8064499" cy="475264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45196" y="1678347"/>
              <a:ext cx="8064499" cy="475264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725783" y="1948705"/>
              <a:ext cx="6244046" cy="391216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3" name="Google Shape;255;p30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26003" y="1948705"/>
              <a:ext cx="4818351" cy="375105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14716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815" y="1280161"/>
            <a:ext cx="4734493" cy="525485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269014" y="2949041"/>
            <a:ext cx="2858452" cy="1443993"/>
            <a:chOff x="839788" y="1634048"/>
            <a:chExt cx="2858452" cy="136102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A70A25C-A7D0-4DD7-AEB3-AC7455149189}"/>
                </a:ext>
              </a:extLst>
            </p:cNvPr>
            <p:cNvSpPr/>
            <p:nvPr/>
          </p:nvSpPr>
          <p:spPr>
            <a:xfrm>
              <a:off x="839788" y="1634048"/>
              <a:ext cx="2858452" cy="33699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A70A25C-A7D0-4DD7-AEB3-AC7455149189}"/>
                </a:ext>
              </a:extLst>
            </p:cNvPr>
            <p:cNvSpPr/>
            <p:nvPr/>
          </p:nvSpPr>
          <p:spPr>
            <a:xfrm>
              <a:off x="839788" y="2146063"/>
              <a:ext cx="2858452" cy="33699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A70A25C-A7D0-4DD7-AEB3-AC7455149189}"/>
                </a:ext>
              </a:extLst>
            </p:cNvPr>
            <p:cNvSpPr/>
            <p:nvPr/>
          </p:nvSpPr>
          <p:spPr>
            <a:xfrm>
              <a:off x="839788" y="2658078"/>
              <a:ext cx="2858452" cy="33699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D6B91-CC89-6243-9367-665A5E77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</a:t>
            </a:r>
            <a:fld id="{DF4F9C9C-BF1B-1D48-A1E3-EB2A40351E5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D85F0E-D86A-3849-BDC6-1F5F3911F935}"/>
              </a:ext>
            </a:extLst>
          </p:cNvPr>
          <p:cNvSpPr txBox="1">
            <a:spLocks/>
          </p:cNvSpPr>
          <p:nvPr/>
        </p:nvSpPr>
        <p:spPr>
          <a:xfrm>
            <a:off x="705749" y="307757"/>
            <a:ext cx="10515600" cy="70254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 dirty="0">
                <a:solidFill>
                  <a:srgbClr val="0064E0"/>
                </a:solidFill>
                <a:ea typeface="Montserrat"/>
                <a:sym typeface="Montserrat"/>
              </a:rPr>
              <a:t>A Good Digital Citizen…</a:t>
            </a:r>
            <a:endParaRPr lang="en-IN" sz="3600" b="1" dirty="0">
              <a:solidFill>
                <a:srgbClr val="0064E0"/>
              </a:solidFill>
              <a:ea typeface="Montserrat"/>
              <a:sym typeface="Montserrat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2E814-8C82-4DB1-A66D-42C67B62C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Lesson 4: How You Present Yourself Online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77F09E-E3A2-43C4-8B65-23FBBC31C254}"/>
              </a:ext>
            </a:extLst>
          </p:cNvPr>
          <p:cNvSpPr/>
          <p:nvPr/>
        </p:nvSpPr>
        <p:spPr>
          <a:xfrm>
            <a:off x="2256166" y="2910450"/>
            <a:ext cx="3388168" cy="1509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97" defTabSz="1219170">
              <a:lnSpc>
                <a:spcPct val="115000"/>
              </a:lnSpc>
              <a:spcAft>
                <a:spcPts val="1800"/>
              </a:spcAft>
              <a:buClr>
                <a:schemeClr val="tx1"/>
              </a:buClr>
              <a:buSzPct val="100000"/>
            </a:pPr>
            <a:r>
              <a:rPr lang="en-US" kern="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Spreads goodness</a:t>
            </a:r>
          </a:p>
          <a:p>
            <a:pPr marL="126997" defTabSz="1219170">
              <a:lnSpc>
                <a:spcPct val="115000"/>
              </a:lnSpc>
              <a:spcAft>
                <a:spcPts val="1800"/>
              </a:spcAft>
              <a:buClr>
                <a:schemeClr val="tx1"/>
              </a:buClr>
              <a:buSzPct val="100000"/>
            </a:pPr>
            <a:r>
              <a:rPr lang="en-US" kern="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Encourages positivity</a:t>
            </a:r>
          </a:p>
          <a:p>
            <a:pPr marL="126997" defTabSz="1219170">
              <a:lnSpc>
                <a:spcPct val="115000"/>
              </a:lnSpc>
              <a:spcAft>
                <a:spcPts val="1800"/>
              </a:spcAft>
              <a:buClr>
                <a:schemeClr val="tx1"/>
              </a:buClr>
              <a:buSzPct val="100000"/>
            </a:pPr>
            <a:r>
              <a:rPr lang="en-US" kern="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Provides support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B923F4-20B5-4A2F-A5A3-DFD649DF87CD}"/>
              </a:ext>
            </a:extLst>
          </p:cNvPr>
          <p:cNvSpPr/>
          <p:nvPr/>
        </p:nvSpPr>
        <p:spPr>
          <a:xfrm>
            <a:off x="8606971" y="0"/>
            <a:ext cx="3585029" cy="3240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b="1"/>
              <a:t>Level 1 | Digital Citizenship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A618A6-1C85-443E-9D24-2D993286D75D}"/>
              </a:ext>
            </a:extLst>
          </p:cNvPr>
          <p:cNvSpPr/>
          <p:nvPr/>
        </p:nvSpPr>
        <p:spPr>
          <a:xfrm>
            <a:off x="839788" y="894041"/>
            <a:ext cx="1345316" cy="116262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70A25C-A7D0-4DD7-AEB3-AC7455149189}"/>
              </a:ext>
            </a:extLst>
          </p:cNvPr>
          <p:cNvSpPr/>
          <p:nvPr/>
        </p:nvSpPr>
        <p:spPr>
          <a:xfrm>
            <a:off x="6133737" y="1675256"/>
            <a:ext cx="3495040" cy="723433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87CF9C-49D3-45F5-8C16-7A826BE44B83}"/>
              </a:ext>
            </a:extLst>
          </p:cNvPr>
          <p:cNvSpPr/>
          <p:nvPr/>
        </p:nvSpPr>
        <p:spPr>
          <a:xfrm>
            <a:off x="6329588" y="1743851"/>
            <a:ext cx="2907053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97" algn="ctr" defTabSz="1219170">
              <a:lnSpc>
                <a:spcPts val="2000"/>
              </a:lnSpc>
              <a:buClr>
                <a:schemeClr val="tx1"/>
              </a:buClr>
              <a:buSzPct val="100000"/>
            </a:pPr>
            <a:r>
              <a:rPr lang="en-US" sz="2000" b="1" kern="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Some Ideas How You Can Do That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984464" y="2671412"/>
            <a:ext cx="3597302" cy="2976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indent="-342900" defTabSz="1219170">
              <a:lnSpc>
                <a:spcPct val="115000"/>
              </a:lnSpc>
              <a:spcAft>
                <a:spcPts val="18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400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Seek inspiration and follow feeds that inspire you</a:t>
            </a:r>
          </a:p>
          <a:p>
            <a:pPr marL="720000" indent="-342900" defTabSz="1219170">
              <a:lnSpc>
                <a:spcPct val="115000"/>
              </a:lnSpc>
              <a:spcAft>
                <a:spcPts val="18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400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Unfollow negativity</a:t>
            </a:r>
          </a:p>
          <a:p>
            <a:pPr marL="720000" indent="-342900" defTabSz="1219170">
              <a:lnSpc>
                <a:spcPct val="115000"/>
              </a:lnSpc>
              <a:spcAft>
                <a:spcPts val="18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400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Treat others kindly in the comments</a:t>
            </a:r>
          </a:p>
          <a:p>
            <a:pPr marL="720000" indent="-342900" defTabSz="1219170">
              <a:lnSpc>
                <a:spcPct val="115000"/>
              </a:lnSpc>
              <a:spcAft>
                <a:spcPts val="18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400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Promote someone else’s work</a:t>
            </a:r>
          </a:p>
          <a:p>
            <a:pPr marL="720000" indent="-342900" defTabSz="1219170">
              <a:lnSpc>
                <a:spcPct val="115000"/>
              </a:lnSpc>
              <a:spcAft>
                <a:spcPts val="18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400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Be available to listen and offer support</a:t>
            </a:r>
          </a:p>
        </p:txBody>
      </p:sp>
    </p:spTree>
    <p:extLst>
      <p:ext uri="{BB962C8B-B14F-4D97-AF65-F5344CB8AC3E}">
        <p14:creationId xmlns:p14="http://schemas.microsoft.com/office/powerpoint/2010/main" val="296097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D6B91-CC89-6243-9367-665A5E77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</a:t>
            </a:r>
            <a:fld id="{DF4F9C9C-BF1B-1D48-A1E3-EB2A40351E5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D85F0E-D86A-3849-BDC6-1F5F3911F935}"/>
              </a:ext>
            </a:extLst>
          </p:cNvPr>
          <p:cNvSpPr txBox="1">
            <a:spLocks/>
          </p:cNvSpPr>
          <p:nvPr/>
        </p:nvSpPr>
        <p:spPr>
          <a:xfrm>
            <a:off x="705749" y="307757"/>
            <a:ext cx="10515600" cy="702546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 dirty="0">
                <a:solidFill>
                  <a:srgbClr val="0064E0"/>
                </a:solidFill>
                <a:ea typeface="Montserrat"/>
                <a:sym typeface="Montserrat"/>
              </a:rPr>
              <a:t>Do you think there are certain responsibilities that come with using the internet?</a:t>
            </a:r>
            <a:endParaRPr lang="en-IN" sz="3600" b="1" dirty="0">
              <a:solidFill>
                <a:srgbClr val="0064E0"/>
              </a:solidFill>
              <a:ea typeface="Montserrat"/>
              <a:sym typeface="Montserra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B923F4-20B5-4A2F-A5A3-DFD649DF87CD}"/>
              </a:ext>
            </a:extLst>
          </p:cNvPr>
          <p:cNvSpPr/>
          <p:nvPr/>
        </p:nvSpPr>
        <p:spPr>
          <a:xfrm>
            <a:off x="8606971" y="0"/>
            <a:ext cx="3585029" cy="3240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b="1"/>
              <a:t>Level 1 | Digital Citizenship</a:t>
            </a:r>
          </a:p>
        </p:txBody>
      </p:sp>
      <p:sp>
        <p:nvSpPr>
          <p:cNvPr id="27" name="Footer Placeholder 5">
            <a:extLst>
              <a:ext uri="{FF2B5EF4-FFF2-40B4-BE49-F238E27FC236}">
                <a16:creationId xmlns:a16="http://schemas.microsoft.com/office/drawing/2014/main" id="{9108808E-1995-D54D-BFA6-8EAE0CA2DB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0200" y="6569111"/>
            <a:ext cx="4114800" cy="274324"/>
          </a:xfrm>
        </p:spPr>
        <p:txBody>
          <a:bodyPr/>
          <a:lstStyle/>
          <a:p>
            <a:r>
              <a:rPr lang="en-US"/>
              <a:t>Lesson 4: How You Present Yourself Online</a:t>
            </a:r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C4ABDD8-523A-41FC-A8A4-83F6B41726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28719" y="1800234"/>
            <a:ext cx="5586960" cy="3626288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F8C0DD7F-CB57-4692-9B45-13CA60A1CCAE}"/>
              </a:ext>
            </a:extLst>
          </p:cNvPr>
          <p:cNvSpPr/>
          <p:nvPr/>
        </p:nvSpPr>
        <p:spPr>
          <a:xfrm>
            <a:off x="828720" y="5563022"/>
            <a:ext cx="910394" cy="910394"/>
          </a:xfrm>
          <a:prstGeom prst="ellipse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28F6AF7-8502-4677-A910-A6325B277EFC}"/>
              </a:ext>
            </a:extLst>
          </p:cNvPr>
          <p:cNvSpPr/>
          <p:nvPr/>
        </p:nvSpPr>
        <p:spPr>
          <a:xfrm>
            <a:off x="6852279" y="3393699"/>
            <a:ext cx="4899454" cy="999781"/>
          </a:xfrm>
          <a:prstGeom prst="rect">
            <a:avLst/>
          </a:prstGeom>
          <a:solidFill>
            <a:srgbClr val="00B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F30D60-5696-4472-9555-8ECF61396C00}"/>
              </a:ext>
            </a:extLst>
          </p:cNvPr>
          <p:cNvSpPr/>
          <p:nvPr/>
        </p:nvSpPr>
        <p:spPr>
          <a:xfrm>
            <a:off x="6852279" y="1998470"/>
            <a:ext cx="4899454" cy="999781"/>
          </a:xfrm>
          <a:prstGeom prst="rect">
            <a:avLst/>
          </a:prstGeom>
          <a:solidFill>
            <a:srgbClr val="0064E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Google Shape;215;p3">
            <a:extLst>
              <a:ext uri="{FF2B5EF4-FFF2-40B4-BE49-F238E27FC236}">
                <a16:creationId xmlns:a16="http://schemas.microsoft.com/office/drawing/2014/main" id="{E20111D2-EAAA-4349-81B8-F7258BA75A88}"/>
              </a:ext>
            </a:extLst>
          </p:cNvPr>
          <p:cNvSpPr txBox="1"/>
          <p:nvPr/>
        </p:nvSpPr>
        <p:spPr>
          <a:xfrm>
            <a:off x="7151222" y="2186721"/>
            <a:ext cx="4352055" cy="623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00" tIns="24125" rIns="135125" bIns="24125" anchor="ctr" anchorCtr="0">
            <a:noAutofit/>
          </a:bodyPr>
          <a:lstStyle/>
          <a:p>
            <a:pPr marL="0" marR="0"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</a:pPr>
            <a:r>
              <a:rPr lang="en-US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Sorts Mill Goudy"/>
                <a:cs typeface="Arial" panose="020B0604020202020204" pitchFamily="34" charset="0"/>
                <a:sym typeface="Sorts Mill Goudy"/>
              </a:rPr>
              <a:t>What do you use the internet for?</a:t>
            </a:r>
          </a:p>
        </p:txBody>
      </p:sp>
      <p:sp>
        <p:nvSpPr>
          <p:cNvPr id="34" name="Google Shape;219;p3">
            <a:extLst>
              <a:ext uri="{FF2B5EF4-FFF2-40B4-BE49-F238E27FC236}">
                <a16:creationId xmlns:a16="http://schemas.microsoft.com/office/drawing/2014/main" id="{AED62776-CA8D-4F24-B6BB-3E265EA9F3FE}"/>
              </a:ext>
            </a:extLst>
          </p:cNvPr>
          <p:cNvSpPr txBox="1"/>
          <p:nvPr/>
        </p:nvSpPr>
        <p:spPr>
          <a:xfrm>
            <a:off x="7151223" y="3623784"/>
            <a:ext cx="4212405" cy="53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00" tIns="24125" rIns="135125" bIns="24125" anchor="ctr" anchorCtr="0">
            <a:noAutofit/>
          </a:bodyPr>
          <a:lstStyle/>
          <a:p>
            <a:pPr marL="0" marR="0"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</a:pPr>
            <a:r>
              <a:rPr lang="en-US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Sorts Mill Goudy"/>
                <a:cs typeface="Arial" panose="020B0604020202020204" pitchFamily="34" charset="0"/>
                <a:sym typeface="Sorts Mill Goudy"/>
              </a:rPr>
              <a:t>What does “etiquette” mean?</a:t>
            </a:r>
          </a:p>
        </p:txBody>
      </p:sp>
      <p:sp>
        <p:nvSpPr>
          <p:cNvPr id="35" name="Triangle 38">
            <a:extLst>
              <a:ext uri="{FF2B5EF4-FFF2-40B4-BE49-F238E27FC236}">
                <a16:creationId xmlns:a16="http://schemas.microsoft.com/office/drawing/2014/main" id="{54E34753-9AB0-4AC0-BDAD-DC7FC84CCC17}"/>
              </a:ext>
            </a:extLst>
          </p:cNvPr>
          <p:cNvSpPr/>
          <p:nvPr/>
        </p:nvSpPr>
        <p:spPr>
          <a:xfrm rot="5400000">
            <a:off x="6487948" y="2290863"/>
            <a:ext cx="720097" cy="308429"/>
          </a:xfrm>
          <a:prstGeom prst="triangle">
            <a:avLst/>
          </a:prstGeom>
          <a:solidFill>
            <a:srgbClr val="0064E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riangle 41">
            <a:extLst>
              <a:ext uri="{FF2B5EF4-FFF2-40B4-BE49-F238E27FC236}">
                <a16:creationId xmlns:a16="http://schemas.microsoft.com/office/drawing/2014/main" id="{26C37BD2-D430-4BAC-A8D8-0332128A691D}"/>
              </a:ext>
            </a:extLst>
          </p:cNvPr>
          <p:cNvSpPr/>
          <p:nvPr/>
        </p:nvSpPr>
        <p:spPr>
          <a:xfrm rot="5400000">
            <a:off x="6487948" y="3739375"/>
            <a:ext cx="720097" cy="308429"/>
          </a:xfrm>
          <a:prstGeom prst="triangle">
            <a:avLst/>
          </a:prstGeom>
          <a:solidFill>
            <a:srgbClr val="00B14F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B9860A6-A551-4F51-BD42-3FB12F9868A8}"/>
              </a:ext>
            </a:extLst>
          </p:cNvPr>
          <p:cNvSpPr/>
          <p:nvPr/>
        </p:nvSpPr>
        <p:spPr>
          <a:xfrm>
            <a:off x="839788" y="1458332"/>
            <a:ext cx="1345316" cy="116262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63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9589CE-6869-4D9C-8269-9FA215213C59}"/>
              </a:ext>
            </a:extLst>
          </p:cNvPr>
          <p:cNvSpPr/>
          <p:nvPr/>
        </p:nvSpPr>
        <p:spPr>
          <a:xfrm>
            <a:off x="0" y="-4850"/>
            <a:ext cx="5081286" cy="65739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D6B91-CC89-6243-9367-665A5E77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</a:t>
            </a:r>
            <a:fld id="{DF4F9C9C-BF1B-1D48-A1E3-EB2A40351E5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D85F0E-D86A-3849-BDC6-1F5F3911F935}"/>
              </a:ext>
            </a:extLst>
          </p:cNvPr>
          <p:cNvSpPr txBox="1">
            <a:spLocks/>
          </p:cNvSpPr>
          <p:nvPr/>
        </p:nvSpPr>
        <p:spPr>
          <a:xfrm>
            <a:off x="705750" y="307757"/>
            <a:ext cx="4200386" cy="1089529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  <a:ea typeface="Montserrat"/>
                <a:sym typeface="Montserrat"/>
              </a:rPr>
              <a:t>Class Activity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A1ABF7-DD7D-7F44-AEC8-F5658F04AFC6}"/>
              </a:ext>
            </a:extLst>
          </p:cNvPr>
          <p:cNvSpPr/>
          <p:nvPr/>
        </p:nvSpPr>
        <p:spPr>
          <a:xfrm>
            <a:off x="839788" y="1037359"/>
            <a:ext cx="1345316" cy="1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2E814-8C82-4DB1-A66D-42C67B62C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Lesson 4: How You Present Yourself Online</a:t>
            </a:r>
          </a:p>
        </p:txBody>
      </p:sp>
      <p:pic>
        <p:nvPicPr>
          <p:cNvPr id="10" name="Google Shape;273;p32" descr="See the sourc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56487" y="508399"/>
            <a:ext cx="5579302" cy="566472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277F09E-E3A2-43C4-8B65-23FBBC31C254}"/>
              </a:ext>
            </a:extLst>
          </p:cNvPr>
          <p:cNvSpPr/>
          <p:nvPr/>
        </p:nvSpPr>
        <p:spPr>
          <a:xfrm>
            <a:off x="562082" y="1498149"/>
            <a:ext cx="4344054" cy="4063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97" defTabSz="1219170">
              <a:lnSpc>
                <a:spcPct val="115000"/>
              </a:lnSpc>
              <a:spcAft>
                <a:spcPts val="1800"/>
              </a:spcAft>
              <a:buClr>
                <a:schemeClr val="tx1"/>
              </a:buClr>
              <a:buSzPct val="100000"/>
            </a:pPr>
            <a:r>
              <a:rPr lang="en-US" sz="2000" kern="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Your Task: </a:t>
            </a:r>
          </a:p>
          <a:p>
            <a:pPr marL="126997" defTabSz="1219170">
              <a:lnSpc>
                <a:spcPct val="115000"/>
              </a:lnSpc>
              <a:spcAft>
                <a:spcPts val="1800"/>
              </a:spcAft>
              <a:buClr>
                <a:schemeClr val="tx1"/>
              </a:buClr>
              <a:buSzPct val="100000"/>
            </a:pPr>
            <a:r>
              <a:rPr lang="en-US" sz="2000" kern="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You have been appointed to design a Class Contract based on the do’s and don’ts of good online communication for your school. </a:t>
            </a:r>
          </a:p>
          <a:p>
            <a:pPr marL="126997" defTabSz="1219170">
              <a:lnSpc>
                <a:spcPct val="115000"/>
              </a:lnSpc>
              <a:spcAft>
                <a:spcPts val="1800"/>
              </a:spcAft>
              <a:buClr>
                <a:schemeClr val="tx1"/>
              </a:buClr>
              <a:buSzPct val="100000"/>
            </a:pPr>
            <a:r>
              <a:rPr lang="en-US" sz="2000" kern="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In your groups, discuss your own experiences and write down all the rules you should apply to online scenarios as a </a:t>
            </a:r>
            <a:r>
              <a:rPr lang="en-US" sz="2000" b="1" kern="0" dirty="0">
                <a:solidFill>
                  <a:srgbClr val="FFFF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good digital citizen</a:t>
            </a:r>
            <a:r>
              <a:rPr lang="en-US" sz="2000" kern="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1699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9589CE-6869-4D9C-8269-9FA215213C59}"/>
              </a:ext>
            </a:extLst>
          </p:cNvPr>
          <p:cNvSpPr/>
          <p:nvPr/>
        </p:nvSpPr>
        <p:spPr>
          <a:xfrm>
            <a:off x="0" y="-4850"/>
            <a:ext cx="5081286" cy="65739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D6B91-CC89-6243-9367-665A5E77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</a:t>
            </a:r>
            <a:fld id="{DF4F9C9C-BF1B-1D48-A1E3-EB2A40351E5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D85F0E-D86A-3849-BDC6-1F5F3911F935}"/>
              </a:ext>
            </a:extLst>
          </p:cNvPr>
          <p:cNvSpPr txBox="1">
            <a:spLocks/>
          </p:cNvSpPr>
          <p:nvPr/>
        </p:nvSpPr>
        <p:spPr>
          <a:xfrm>
            <a:off x="705750" y="307757"/>
            <a:ext cx="4200386" cy="1089529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  <a:ea typeface="Montserrat"/>
                <a:sym typeface="Montserrat"/>
              </a:rPr>
              <a:t>Ready?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A1ABF7-DD7D-7F44-AEC8-F5658F04AFC6}"/>
              </a:ext>
            </a:extLst>
          </p:cNvPr>
          <p:cNvSpPr/>
          <p:nvPr/>
        </p:nvSpPr>
        <p:spPr>
          <a:xfrm>
            <a:off x="839788" y="1037359"/>
            <a:ext cx="1345316" cy="1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2E814-8C82-4DB1-A66D-42C67B62C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Lesson 4: How You Present Yourself Online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77F09E-E3A2-43C4-8B65-23FBBC31C254}"/>
              </a:ext>
            </a:extLst>
          </p:cNvPr>
          <p:cNvSpPr/>
          <p:nvPr/>
        </p:nvSpPr>
        <p:spPr>
          <a:xfrm>
            <a:off x="562082" y="1498149"/>
            <a:ext cx="3388168" cy="416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97" defTabSz="1219170">
              <a:lnSpc>
                <a:spcPct val="115000"/>
              </a:lnSpc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2000" b="1" kern="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Now, fill up this sheet.</a:t>
            </a:r>
          </a:p>
        </p:txBody>
      </p:sp>
      <p:pic>
        <p:nvPicPr>
          <p:cNvPr id="12" name="Google Shape;273;p32" descr="See the sourc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56487" y="508399"/>
            <a:ext cx="5579302" cy="5664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6105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BSE Logo Vector (.EPS) Free Download">
            <a:extLst>
              <a:ext uri="{FF2B5EF4-FFF2-40B4-BE49-F238E27FC236}">
                <a16:creationId xmlns:a16="http://schemas.microsoft.com/office/drawing/2014/main" id="{73A3A52A-857E-4314-8E4B-FF1DEC3C6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478" y="2916381"/>
            <a:ext cx="909043" cy="102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C2F4B2-3D1F-441A-BB7C-F8F96A86201A}"/>
              </a:ext>
            </a:extLst>
          </p:cNvPr>
          <p:cNvSpPr/>
          <p:nvPr/>
        </p:nvSpPr>
        <p:spPr>
          <a:xfrm>
            <a:off x="4361683" y="2029692"/>
            <a:ext cx="3468635" cy="270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t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IN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Created by</a:t>
            </a:r>
            <a:endParaRPr lang="en-IN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325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441F39-249B-494C-B306-29D03AA7BD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85" b="1685"/>
          <a:stretch/>
        </p:blipFill>
        <p:spPr>
          <a:xfrm>
            <a:off x="0" y="-1"/>
            <a:ext cx="12192000" cy="6550243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D6B91-CC89-6243-9367-665A5E77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</a:t>
            </a:r>
            <a:fld id="{DF4F9C9C-BF1B-1D48-A1E3-EB2A40351E5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D85F0E-D86A-3849-BDC6-1F5F3911F935}"/>
              </a:ext>
            </a:extLst>
          </p:cNvPr>
          <p:cNvSpPr txBox="1">
            <a:spLocks/>
          </p:cNvSpPr>
          <p:nvPr/>
        </p:nvSpPr>
        <p:spPr>
          <a:xfrm>
            <a:off x="705749" y="307757"/>
            <a:ext cx="10515600" cy="702546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ea typeface="Montserrat"/>
                <a:sym typeface="Montserrat"/>
              </a:rPr>
              <a:t>What is Netiquette?</a:t>
            </a:r>
            <a:endParaRPr lang="en-IN" sz="3600" b="1" dirty="0">
              <a:solidFill>
                <a:schemeClr val="bg1"/>
              </a:solidFill>
              <a:ea typeface="Montserrat"/>
              <a:sym typeface="Montserra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B923F4-20B5-4A2F-A5A3-DFD649DF87CD}"/>
              </a:ext>
            </a:extLst>
          </p:cNvPr>
          <p:cNvSpPr/>
          <p:nvPr/>
        </p:nvSpPr>
        <p:spPr>
          <a:xfrm>
            <a:off x="8606971" y="0"/>
            <a:ext cx="3585029" cy="3240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b="1"/>
              <a:t>Level 1 | Digital Citizenship</a:t>
            </a:r>
          </a:p>
        </p:txBody>
      </p:sp>
      <p:sp>
        <p:nvSpPr>
          <p:cNvPr id="27" name="Footer Placeholder 5">
            <a:extLst>
              <a:ext uri="{FF2B5EF4-FFF2-40B4-BE49-F238E27FC236}">
                <a16:creationId xmlns:a16="http://schemas.microsoft.com/office/drawing/2014/main" id="{9108808E-1995-D54D-BFA6-8EAE0CA2DB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0200" y="6569111"/>
            <a:ext cx="4114800" cy="274324"/>
          </a:xfrm>
        </p:spPr>
        <p:txBody>
          <a:bodyPr/>
          <a:lstStyle/>
          <a:p>
            <a:r>
              <a:rPr lang="en-US"/>
              <a:t>Lesson 4: How You Present Yourself Online</a:t>
            </a:r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8C0DD7F-CB57-4692-9B45-13CA60A1CCAE}"/>
              </a:ext>
            </a:extLst>
          </p:cNvPr>
          <p:cNvSpPr/>
          <p:nvPr/>
        </p:nvSpPr>
        <p:spPr>
          <a:xfrm>
            <a:off x="828720" y="5563022"/>
            <a:ext cx="910394" cy="910394"/>
          </a:xfrm>
          <a:prstGeom prst="ellipse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B9860A6-A551-4F51-BD42-3FB12F9868A8}"/>
              </a:ext>
            </a:extLst>
          </p:cNvPr>
          <p:cNvSpPr/>
          <p:nvPr/>
        </p:nvSpPr>
        <p:spPr>
          <a:xfrm>
            <a:off x="839788" y="924917"/>
            <a:ext cx="1345316" cy="1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E2E1C09-9CA6-4498-8A7B-31EF8F62101C}"/>
              </a:ext>
            </a:extLst>
          </p:cNvPr>
          <p:cNvSpPr txBox="1">
            <a:spLocks/>
          </p:cNvSpPr>
          <p:nvPr/>
        </p:nvSpPr>
        <p:spPr>
          <a:xfrm>
            <a:off x="839788" y="1887291"/>
            <a:ext cx="8696098" cy="702546"/>
          </a:xfrm>
          <a:prstGeom prst="rect">
            <a:avLst/>
          </a:prstGeom>
          <a:effectLst>
            <a:outerShdw blurRad="177800" sx="132000" sy="132000" algn="ctr" rotWithShape="0">
              <a:prstClr val="black">
                <a:alpha val="68000"/>
              </a:prstClr>
            </a:outerShdw>
          </a:effectLst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ea typeface="Montserrat"/>
                <a:sym typeface="Montserrat"/>
              </a:rPr>
              <a:t>What does the word “</a:t>
            </a:r>
            <a:r>
              <a:rPr lang="en-US" sz="3200" dirty="0">
                <a:solidFill>
                  <a:srgbClr val="0064E0"/>
                </a:solidFill>
                <a:ea typeface="Montserrat"/>
                <a:sym typeface="Montserrat"/>
              </a:rPr>
              <a:t>etiquette</a:t>
            </a:r>
            <a:r>
              <a:rPr lang="en-US" sz="3200" dirty="0">
                <a:solidFill>
                  <a:schemeClr val="bg1"/>
                </a:solidFill>
                <a:ea typeface="Montserrat"/>
                <a:sym typeface="Montserrat"/>
              </a:rPr>
              <a:t>” mean to you?</a:t>
            </a:r>
          </a:p>
        </p:txBody>
      </p:sp>
    </p:spTree>
    <p:extLst>
      <p:ext uri="{BB962C8B-B14F-4D97-AF65-F5344CB8AC3E}">
        <p14:creationId xmlns:p14="http://schemas.microsoft.com/office/powerpoint/2010/main" val="4103615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D6B91-CC89-6243-9367-665A5E77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</a:t>
            </a:r>
            <a:fld id="{DF4F9C9C-BF1B-1D48-A1E3-EB2A40351E5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B923F4-20B5-4A2F-A5A3-DFD649DF87CD}"/>
              </a:ext>
            </a:extLst>
          </p:cNvPr>
          <p:cNvSpPr/>
          <p:nvPr/>
        </p:nvSpPr>
        <p:spPr>
          <a:xfrm>
            <a:off x="8606971" y="0"/>
            <a:ext cx="3585029" cy="3240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b="1"/>
              <a:t>Level 1 | Digital Citizenship</a:t>
            </a:r>
          </a:p>
        </p:txBody>
      </p:sp>
      <p:sp>
        <p:nvSpPr>
          <p:cNvPr id="27" name="Footer Placeholder 5">
            <a:extLst>
              <a:ext uri="{FF2B5EF4-FFF2-40B4-BE49-F238E27FC236}">
                <a16:creationId xmlns:a16="http://schemas.microsoft.com/office/drawing/2014/main" id="{9108808E-1995-D54D-BFA6-8EAE0CA2DB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0200" y="6569111"/>
            <a:ext cx="4114800" cy="274324"/>
          </a:xfrm>
        </p:spPr>
        <p:txBody>
          <a:bodyPr/>
          <a:lstStyle/>
          <a:p>
            <a:r>
              <a:rPr lang="en-US"/>
              <a:t>Lesson 4: How You Present Yourself Online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C349B42-C0DB-44A8-9AD0-A264F40C2C4C}"/>
              </a:ext>
            </a:extLst>
          </p:cNvPr>
          <p:cNvSpPr/>
          <p:nvPr/>
        </p:nvSpPr>
        <p:spPr>
          <a:xfrm>
            <a:off x="0" y="-4850"/>
            <a:ext cx="6408672" cy="65739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BCA4F9A-267F-4B92-B5D2-2FCEC8AC8C5E}"/>
              </a:ext>
            </a:extLst>
          </p:cNvPr>
          <p:cNvSpPr/>
          <p:nvPr/>
        </p:nvSpPr>
        <p:spPr>
          <a:xfrm>
            <a:off x="6477002" y="3282130"/>
            <a:ext cx="5395208" cy="1660968"/>
          </a:xfrm>
          <a:prstGeom prst="rect">
            <a:avLst/>
          </a:prstGeom>
          <a:gradFill>
            <a:gsLst>
              <a:gs pos="0">
                <a:schemeClr val="bg1">
                  <a:lumMod val="92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64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Netiquette or Digital Etiquette</a:t>
            </a:r>
          </a:p>
          <a:p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proper rules of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while using technology devices and interacting with others online.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94AD05-088B-43AD-A3E5-627CB406826D}"/>
              </a:ext>
            </a:extLst>
          </p:cNvPr>
          <p:cNvGrpSpPr/>
          <p:nvPr/>
        </p:nvGrpSpPr>
        <p:grpSpPr>
          <a:xfrm>
            <a:off x="1099481" y="1335732"/>
            <a:ext cx="9993039" cy="746332"/>
            <a:chOff x="1099481" y="589400"/>
            <a:chExt cx="9993039" cy="7463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26158D1-B9DE-4D39-9A2E-58F73F249A4C}"/>
                </a:ext>
              </a:extLst>
            </p:cNvPr>
            <p:cNvGrpSpPr/>
            <p:nvPr/>
          </p:nvGrpSpPr>
          <p:grpSpPr>
            <a:xfrm>
              <a:off x="1099481" y="589400"/>
              <a:ext cx="9993039" cy="746332"/>
              <a:chOff x="837750" y="589400"/>
              <a:chExt cx="9993039" cy="746332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943418F4-673C-4998-B21A-971D75830B7E}"/>
                  </a:ext>
                </a:extLst>
              </p:cNvPr>
              <p:cNvSpPr/>
              <p:nvPr/>
            </p:nvSpPr>
            <p:spPr>
              <a:xfrm>
                <a:off x="837750" y="589400"/>
                <a:ext cx="2575068" cy="746332"/>
              </a:xfrm>
              <a:prstGeom prst="roundRect">
                <a:avLst>
                  <a:gd name="adj" fmla="val 16786"/>
                </a:avLst>
              </a:prstGeom>
              <a:gradFill flip="none" rotWithShape="1">
                <a:gsLst>
                  <a:gs pos="0">
                    <a:srgbClr val="00B14F">
                      <a:shade val="30000"/>
                      <a:satMod val="115000"/>
                    </a:srgbClr>
                  </a:gs>
                  <a:gs pos="50000">
                    <a:srgbClr val="00B14F">
                      <a:shade val="67500"/>
                      <a:satMod val="115000"/>
                    </a:srgbClr>
                  </a:gs>
                  <a:gs pos="100000">
                    <a:srgbClr val="00B14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Netiquette</a:t>
                </a:r>
                <a:endParaRPr lang="en-IN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1C7C8F91-8053-4572-82A2-BF5AEA40C696}"/>
                  </a:ext>
                </a:extLst>
              </p:cNvPr>
              <p:cNvSpPr/>
              <p:nvPr/>
            </p:nvSpPr>
            <p:spPr>
              <a:xfrm>
                <a:off x="4546736" y="589400"/>
                <a:ext cx="2575068" cy="746332"/>
              </a:xfrm>
              <a:prstGeom prst="roundRect">
                <a:avLst>
                  <a:gd name="adj" fmla="val 16786"/>
                </a:avLst>
              </a:prstGeom>
              <a:gradFill flip="none" rotWithShape="1">
                <a:gsLst>
                  <a:gs pos="0">
                    <a:srgbClr val="0064E0">
                      <a:shade val="30000"/>
                      <a:satMod val="115000"/>
                    </a:srgbClr>
                  </a:gs>
                  <a:gs pos="50000">
                    <a:srgbClr val="0064E0">
                      <a:shade val="67500"/>
                      <a:satMod val="115000"/>
                    </a:srgbClr>
                  </a:gs>
                  <a:gs pos="100000">
                    <a:srgbClr val="0064E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Internet</a:t>
                </a:r>
                <a:endParaRPr lang="en-IN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320F1312-E9F1-4CA2-9D1F-E19E426FAB6A}"/>
                  </a:ext>
                </a:extLst>
              </p:cNvPr>
              <p:cNvSpPr/>
              <p:nvPr/>
            </p:nvSpPr>
            <p:spPr>
              <a:xfrm>
                <a:off x="8255721" y="589400"/>
                <a:ext cx="2575068" cy="746332"/>
              </a:xfrm>
              <a:prstGeom prst="roundRect">
                <a:avLst>
                  <a:gd name="adj" fmla="val 16786"/>
                </a:avLst>
              </a:prstGeom>
              <a:gradFill flip="none" rotWithShape="1">
                <a:gsLst>
                  <a:gs pos="0">
                    <a:schemeClr val="tx2">
                      <a:shade val="30000"/>
                      <a:satMod val="115000"/>
                    </a:schemeClr>
                  </a:gs>
                  <a:gs pos="50000">
                    <a:schemeClr val="tx2">
                      <a:shade val="67500"/>
                      <a:satMod val="115000"/>
                    </a:schemeClr>
                  </a:gs>
                  <a:gs pos="100000">
                    <a:schemeClr val="tx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Etiquette</a:t>
                </a:r>
                <a:endParaRPr lang="en-IN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Equals 9">
              <a:extLst>
                <a:ext uri="{FF2B5EF4-FFF2-40B4-BE49-F238E27FC236}">
                  <a16:creationId xmlns:a16="http://schemas.microsoft.com/office/drawing/2014/main" id="{7FE6FC9A-EB3B-41BE-B9B2-4B5B76F64FDB}"/>
                </a:ext>
              </a:extLst>
            </p:cNvPr>
            <p:cNvSpPr/>
            <p:nvPr/>
          </p:nvSpPr>
          <p:spPr>
            <a:xfrm>
              <a:off x="3871604" y="609936"/>
              <a:ext cx="725796" cy="725796"/>
            </a:xfrm>
            <a:prstGeom prst="mathEqual">
              <a:avLst>
                <a:gd name="adj1" fmla="val 16679"/>
                <a:gd name="adj2" fmla="val 1176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39" name="Plus Sign 38">
              <a:extLst>
                <a:ext uri="{FF2B5EF4-FFF2-40B4-BE49-F238E27FC236}">
                  <a16:creationId xmlns:a16="http://schemas.microsoft.com/office/drawing/2014/main" id="{9FFAF25D-49C1-4044-A45E-F8CED66AD51A}"/>
                </a:ext>
              </a:extLst>
            </p:cNvPr>
            <p:cNvSpPr/>
            <p:nvPr/>
          </p:nvSpPr>
          <p:spPr>
            <a:xfrm>
              <a:off x="7731722" y="704850"/>
              <a:ext cx="535968" cy="535968"/>
            </a:xfrm>
            <a:prstGeom prst="mathPlus">
              <a:avLst>
                <a:gd name="adj1" fmla="val 12857"/>
              </a:avLst>
            </a:prstGeom>
            <a:solidFill>
              <a:srgbClr val="0064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CDE7F858-2355-441A-939A-0E7030122363}"/>
              </a:ext>
            </a:extLst>
          </p:cNvPr>
          <p:cNvSpPr/>
          <p:nvPr/>
        </p:nvSpPr>
        <p:spPr>
          <a:xfrm>
            <a:off x="839788" y="3282130"/>
            <a:ext cx="5395208" cy="1660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Etiquette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customary code of polite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society or among members of a particular profession or group.</a:t>
            </a:r>
          </a:p>
        </p:txBody>
      </p:sp>
    </p:spTree>
    <p:extLst>
      <p:ext uri="{BB962C8B-B14F-4D97-AF65-F5344CB8AC3E}">
        <p14:creationId xmlns:p14="http://schemas.microsoft.com/office/powerpoint/2010/main" val="344958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73760F4-C0E5-42D3-B828-3CBADEA69E85}"/>
              </a:ext>
            </a:extLst>
          </p:cNvPr>
          <p:cNvSpPr/>
          <p:nvPr/>
        </p:nvSpPr>
        <p:spPr>
          <a:xfrm>
            <a:off x="5714998" y="-4849"/>
            <a:ext cx="6477002" cy="65009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D6B91-CC89-6243-9367-665A5E77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</a:t>
            </a:r>
            <a:fld id="{DF4F9C9C-BF1B-1D48-A1E3-EB2A40351E5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D85F0E-D86A-3849-BDC6-1F5F3911F935}"/>
              </a:ext>
            </a:extLst>
          </p:cNvPr>
          <p:cNvSpPr txBox="1">
            <a:spLocks/>
          </p:cNvSpPr>
          <p:nvPr/>
        </p:nvSpPr>
        <p:spPr>
          <a:xfrm>
            <a:off x="705749" y="307757"/>
            <a:ext cx="5009251" cy="702546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 dirty="0">
                <a:solidFill>
                  <a:srgbClr val="0064E0"/>
                </a:solidFill>
                <a:ea typeface="Montserrat"/>
                <a:sym typeface="Montserrat"/>
              </a:rPr>
              <a:t>What do you use technology for in your personal lives?</a:t>
            </a:r>
            <a:endParaRPr lang="en-IN" sz="3600" b="1" dirty="0">
              <a:solidFill>
                <a:srgbClr val="0064E0"/>
              </a:solidFill>
              <a:ea typeface="Montserrat"/>
              <a:sym typeface="Montserra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36C39B-4602-4660-9C2C-E7C9DAAD3B33}"/>
              </a:ext>
            </a:extLst>
          </p:cNvPr>
          <p:cNvSpPr/>
          <p:nvPr/>
        </p:nvSpPr>
        <p:spPr>
          <a:xfrm flipH="1">
            <a:off x="839786" y="5467102"/>
            <a:ext cx="4550359" cy="702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name some social platforms?</a:t>
            </a:r>
            <a:endParaRPr lang="en-IN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B923F4-20B5-4A2F-A5A3-DFD649DF87CD}"/>
              </a:ext>
            </a:extLst>
          </p:cNvPr>
          <p:cNvSpPr/>
          <p:nvPr/>
        </p:nvSpPr>
        <p:spPr>
          <a:xfrm>
            <a:off x="8606971" y="0"/>
            <a:ext cx="3585029" cy="3240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b="1"/>
              <a:t>Level 1 | Digital Citizenship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04496A-BE69-FF48-BAF2-4749A0509DB7}"/>
              </a:ext>
            </a:extLst>
          </p:cNvPr>
          <p:cNvSpPr/>
          <p:nvPr/>
        </p:nvSpPr>
        <p:spPr>
          <a:xfrm>
            <a:off x="839788" y="1984139"/>
            <a:ext cx="1345316" cy="116262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ooter Placeholder 5">
            <a:extLst>
              <a:ext uri="{FF2B5EF4-FFF2-40B4-BE49-F238E27FC236}">
                <a16:creationId xmlns:a16="http://schemas.microsoft.com/office/drawing/2014/main" id="{9108808E-1995-D54D-BFA6-8EAE0CA2DB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0200" y="6569111"/>
            <a:ext cx="4114800" cy="274324"/>
          </a:xfrm>
        </p:spPr>
        <p:txBody>
          <a:bodyPr/>
          <a:lstStyle/>
          <a:p>
            <a:r>
              <a:rPr lang="en-US"/>
              <a:t>Lesson 4: How You Present Yourself Online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EB8578-E482-4765-8A9D-5D2FBF1258F1}"/>
              </a:ext>
            </a:extLst>
          </p:cNvPr>
          <p:cNvSpPr/>
          <p:nvPr/>
        </p:nvSpPr>
        <p:spPr>
          <a:xfrm>
            <a:off x="839788" y="2524029"/>
            <a:ext cx="764174" cy="764174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4A6B02C-CB5E-4EAF-9EFC-8563BEC86EAD}"/>
              </a:ext>
            </a:extLst>
          </p:cNvPr>
          <p:cNvSpPr/>
          <p:nvPr/>
        </p:nvSpPr>
        <p:spPr>
          <a:xfrm>
            <a:off x="1722103" y="2524029"/>
            <a:ext cx="3668043" cy="764174"/>
          </a:xfrm>
          <a:prstGeom prst="rect">
            <a:avLst/>
          </a:prstGeom>
          <a:gradFill>
            <a:gsLst>
              <a:gs pos="0">
                <a:schemeClr val="bg1">
                  <a:lumMod val="92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games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0BE88CE-FA13-4D9B-A963-582877682D9E}"/>
              </a:ext>
            </a:extLst>
          </p:cNvPr>
          <p:cNvSpPr/>
          <p:nvPr/>
        </p:nvSpPr>
        <p:spPr>
          <a:xfrm>
            <a:off x="839788" y="3502598"/>
            <a:ext cx="764174" cy="7641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6E5A51D-872C-49DF-99D6-E055E004FB3C}"/>
              </a:ext>
            </a:extLst>
          </p:cNvPr>
          <p:cNvSpPr/>
          <p:nvPr/>
        </p:nvSpPr>
        <p:spPr>
          <a:xfrm>
            <a:off x="1722103" y="3502598"/>
            <a:ext cx="3668043" cy="764174"/>
          </a:xfrm>
          <a:prstGeom prst="rect">
            <a:avLst/>
          </a:prstGeom>
          <a:gradFill>
            <a:gsLst>
              <a:gs pos="0">
                <a:schemeClr val="bg1">
                  <a:lumMod val="92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research for work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51B2D0A-181D-4BC0-90F8-AC68459A6BDB}"/>
              </a:ext>
            </a:extLst>
          </p:cNvPr>
          <p:cNvSpPr/>
          <p:nvPr/>
        </p:nvSpPr>
        <p:spPr>
          <a:xfrm>
            <a:off x="1722103" y="4481167"/>
            <a:ext cx="3668043" cy="764174"/>
          </a:xfrm>
          <a:prstGeom prst="rect">
            <a:avLst/>
          </a:prstGeom>
          <a:gradFill>
            <a:gsLst>
              <a:gs pos="0">
                <a:schemeClr val="bg1">
                  <a:lumMod val="92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network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A4DA093-3526-44E6-B638-537301EFCDF9}"/>
              </a:ext>
            </a:extLst>
          </p:cNvPr>
          <p:cNvSpPr/>
          <p:nvPr/>
        </p:nvSpPr>
        <p:spPr>
          <a:xfrm>
            <a:off x="839788" y="4481167"/>
            <a:ext cx="764174" cy="764174"/>
          </a:xfrm>
          <a:prstGeom prst="rect">
            <a:avLst/>
          </a:prstGeom>
          <a:solidFill>
            <a:srgbClr val="00B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DEADF6CD-8F67-4280-8FD7-E96ED1EF7863}"/>
              </a:ext>
            </a:extLst>
          </p:cNvPr>
          <p:cNvSpPr/>
          <p:nvPr/>
        </p:nvSpPr>
        <p:spPr>
          <a:xfrm>
            <a:off x="6550539" y="1373182"/>
            <a:ext cx="4739001" cy="3402110"/>
          </a:xfrm>
          <a:prstGeom prst="cloudCallout">
            <a:avLst>
              <a:gd name="adj1" fmla="val -38118"/>
              <a:gd name="adj2" fmla="val 79298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64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Think!</a:t>
            </a:r>
          </a:p>
          <a:p>
            <a:pPr algn="ctr"/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other uses are there for technology in your personal lives? </a:t>
            </a:r>
            <a:b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your family and friends use it for?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9F4B655-F516-4AFD-B4DD-E950D4228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6100" y="2590834"/>
            <a:ext cx="631549" cy="636245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7774C1CC-0778-4AC3-BD16-ADBBBE54C8FD}"/>
              </a:ext>
            </a:extLst>
          </p:cNvPr>
          <p:cNvSpPr/>
          <p:nvPr/>
        </p:nvSpPr>
        <p:spPr>
          <a:xfrm>
            <a:off x="5291134" y="2524029"/>
            <a:ext cx="99012" cy="764174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0E359C6-81CE-4B0B-BD13-9C9DCC6B46ED}"/>
              </a:ext>
            </a:extLst>
          </p:cNvPr>
          <p:cNvSpPr/>
          <p:nvPr/>
        </p:nvSpPr>
        <p:spPr>
          <a:xfrm>
            <a:off x="5291134" y="3502598"/>
            <a:ext cx="99012" cy="7641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1AD677E-2E3C-458F-BA2C-FAAFD535C272}"/>
              </a:ext>
            </a:extLst>
          </p:cNvPr>
          <p:cNvSpPr/>
          <p:nvPr/>
        </p:nvSpPr>
        <p:spPr>
          <a:xfrm>
            <a:off x="5291134" y="4481167"/>
            <a:ext cx="99012" cy="764174"/>
          </a:xfrm>
          <a:prstGeom prst="rect">
            <a:avLst/>
          </a:prstGeom>
          <a:solidFill>
            <a:srgbClr val="00B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3D466E3-9539-41F9-B76D-86E60FAD03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523" y="3538782"/>
            <a:ext cx="694704" cy="72368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843F6A0-9438-401F-B946-A0B004C25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4808" y="4576187"/>
            <a:ext cx="574135" cy="57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9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D6B91-CC89-6243-9367-665A5E77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</a:t>
            </a:r>
            <a:fld id="{DF4F9C9C-BF1B-1D48-A1E3-EB2A40351E5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7" name="Footer Placeholder 5">
            <a:extLst>
              <a:ext uri="{FF2B5EF4-FFF2-40B4-BE49-F238E27FC236}">
                <a16:creationId xmlns:a16="http://schemas.microsoft.com/office/drawing/2014/main" id="{9108808E-1995-D54D-BFA6-8EAE0CA2DB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0200" y="6569111"/>
            <a:ext cx="4114800" cy="274324"/>
          </a:xfrm>
        </p:spPr>
        <p:txBody>
          <a:bodyPr/>
          <a:lstStyle/>
          <a:p>
            <a:r>
              <a:rPr lang="en-US"/>
              <a:t>Lesson 4: How You Present Yourself Online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8EB5CEA-0649-4FD3-B827-782379E99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532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A14F120A-F26F-40FF-A939-C987029BA2F0}"/>
              </a:ext>
            </a:extLst>
          </p:cNvPr>
          <p:cNvSpPr txBox="1">
            <a:spLocks/>
          </p:cNvSpPr>
          <p:nvPr/>
        </p:nvSpPr>
        <p:spPr>
          <a:xfrm>
            <a:off x="705749" y="307757"/>
            <a:ext cx="7901222" cy="702546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 dirty="0">
                <a:solidFill>
                  <a:srgbClr val="0064E0"/>
                </a:solidFill>
                <a:ea typeface="Montserrat"/>
                <a:sym typeface="Montserrat"/>
              </a:rPr>
              <a:t>Digital Citizen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B674C8B-9E83-47F7-B197-FC93C518BD46}"/>
              </a:ext>
            </a:extLst>
          </p:cNvPr>
          <p:cNvSpPr/>
          <p:nvPr/>
        </p:nvSpPr>
        <p:spPr>
          <a:xfrm>
            <a:off x="8606971" y="0"/>
            <a:ext cx="3585029" cy="3240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b="1"/>
              <a:t>Level 1 | Digital Citizenship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2782AF4-D8CB-4FFB-9575-D0EDA476CA46}"/>
              </a:ext>
            </a:extLst>
          </p:cNvPr>
          <p:cNvSpPr/>
          <p:nvPr/>
        </p:nvSpPr>
        <p:spPr>
          <a:xfrm>
            <a:off x="839788" y="894041"/>
            <a:ext cx="1345316" cy="116262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505013-F35F-4920-985B-E76E8CC4FF7B}"/>
              </a:ext>
            </a:extLst>
          </p:cNvPr>
          <p:cNvSpPr/>
          <p:nvPr/>
        </p:nvSpPr>
        <p:spPr>
          <a:xfrm>
            <a:off x="0" y="2426925"/>
            <a:ext cx="5293895" cy="144379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C89331-8B53-4D0F-A015-B59870C35A1A}"/>
              </a:ext>
            </a:extLst>
          </p:cNvPr>
          <p:cNvSpPr/>
          <p:nvPr/>
        </p:nvSpPr>
        <p:spPr>
          <a:xfrm>
            <a:off x="597137" y="2625808"/>
            <a:ext cx="4546364" cy="1020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97" defTabSz="1219170">
              <a:lnSpc>
                <a:spcPct val="115000"/>
              </a:lnSpc>
              <a:spcAft>
                <a:spcPts val="300"/>
              </a:spcAft>
              <a:buClr>
                <a:schemeClr val="tx1"/>
              </a:buClr>
              <a:buSzPct val="100000"/>
            </a:pPr>
            <a:r>
              <a:rPr lang="en-US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A person who has the knowledge and skills to effectively use digital technologies to communicate with others.</a:t>
            </a:r>
          </a:p>
        </p:txBody>
      </p:sp>
    </p:spTree>
    <p:extLst>
      <p:ext uri="{BB962C8B-B14F-4D97-AF65-F5344CB8AC3E}">
        <p14:creationId xmlns:p14="http://schemas.microsoft.com/office/powerpoint/2010/main" val="199460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D6B91-CC89-6243-9367-665A5E77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</a:t>
            </a:r>
            <a:fld id="{DF4F9C9C-BF1B-1D48-A1E3-EB2A40351E5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D85F0E-D86A-3849-BDC6-1F5F3911F935}"/>
              </a:ext>
            </a:extLst>
          </p:cNvPr>
          <p:cNvSpPr txBox="1">
            <a:spLocks/>
          </p:cNvSpPr>
          <p:nvPr/>
        </p:nvSpPr>
        <p:spPr>
          <a:xfrm>
            <a:off x="705749" y="307757"/>
            <a:ext cx="10515600" cy="702546"/>
          </a:xfrm>
          <a:prstGeom prst="rect">
            <a:avLst/>
          </a:prstGeom>
        </p:spPr>
        <p:txBody>
          <a:bodyPr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 dirty="0">
                <a:solidFill>
                  <a:srgbClr val="0064E0"/>
                </a:solidFill>
                <a:ea typeface="Montserrat"/>
                <a:sym typeface="Montserrat"/>
              </a:rPr>
              <a:t>Why is it important to be ethical digital citizens?</a:t>
            </a:r>
            <a:endParaRPr lang="en-IN" sz="3600" b="1" dirty="0">
              <a:solidFill>
                <a:srgbClr val="0064E0"/>
              </a:solidFill>
              <a:ea typeface="Montserrat"/>
              <a:sym typeface="Montserrat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C5216A1-0F2E-4C1E-A042-218C5A63646C}"/>
              </a:ext>
            </a:extLst>
          </p:cNvPr>
          <p:cNvSpPr/>
          <p:nvPr/>
        </p:nvSpPr>
        <p:spPr>
          <a:xfrm flipH="1">
            <a:off x="12192000" y="1809634"/>
            <a:ext cx="0" cy="54088"/>
          </a:xfrm>
          <a:custGeom>
            <a:avLst/>
            <a:gdLst>
              <a:gd name="connsiteX0" fmla="*/ 15240000 w 15240000"/>
              <a:gd name="connsiteY0" fmla="*/ 0 h 3195044"/>
              <a:gd name="connsiteX1" fmla="*/ 0 w 15240000"/>
              <a:gd name="connsiteY1" fmla="*/ 0 h 3195044"/>
              <a:gd name="connsiteX2" fmla="*/ 0 w 15240000"/>
              <a:gd name="connsiteY2" fmla="*/ 3195044 h 3195044"/>
              <a:gd name="connsiteX3" fmla="*/ 433944 w 15240000"/>
              <a:gd name="connsiteY3" fmla="*/ 3195044 h 3195044"/>
              <a:gd name="connsiteX4" fmla="*/ 433944 w 15240000"/>
              <a:gd name="connsiteY4" fmla="*/ 54088 h 3195044"/>
              <a:gd name="connsiteX5" fmla="*/ 15240000 w 15240000"/>
              <a:gd name="connsiteY5" fmla="*/ 54088 h 3195044"/>
              <a:gd name="connsiteX6" fmla="*/ 15240000 w 15240000"/>
              <a:gd name="connsiteY6" fmla="*/ 0 h 3195044"/>
              <a:gd name="connsiteX0" fmla="*/ 15240000 w 15240000"/>
              <a:gd name="connsiteY0" fmla="*/ 0 h 3195044"/>
              <a:gd name="connsiteX1" fmla="*/ 0 w 15240000"/>
              <a:gd name="connsiteY1" fmla="*/ 0 h 3195044"/>
              <a:gd name="connsiteX2" fmla="*/ 433944 w 15240000"/>
              <a:gd name="connsiteY2" fmla="*/ 3195044 h 3195044"/>
              <a:gd name="connsiteX3" fmla="*/ 433944 w 15240000"/>
              <a:gd name="connsiteY3" fmla="*/ 54088 h 3195044"/>
              <a:gd name="connsiteX4" fmla="*/ 15240000 w 15240000"/>
              <a:gd name="connsiteY4" fmla="*/ 54088 h 3195044"/>
              <a:gd name="connsiteX5" fmla="*/ 15240000 w 15240000"/>
              <a:gd name="connsiteY5" fmla="*/ 0 h 3195044"/>
              <a:gd name="connsiteX0" fmla="*/ 15240000 w 15240000"/>
              <a:gd name="connsiteY0" fmla="*/ 0 h 54088"/>
              <a:gd name="connsiteX1" fmla="*/ 0 w 15240000"/>
              <a:gd name="connsiteY1" fmla="*/ 0 h 54088"/>
              <a:gd name="connsiteX2" fmla="*/ 433944 w 15240000"/>
              <a:gd name="connsiteY2" fmla="*/ 54088 h 54088"/>
              <a:gd name="connsiteX3" fmla="*/ 15240000 w 15240000"/>
              <a:gd name="connsiteY3" fmla="*/ 54088 h 54088"/>
              <a:gd name="connsiteX4" fmla="*/ 15240000 w 15240000"/>
              <a:gd name="connsiteY4" fmla="*/ 0 h 54088"/>
              <a:gd name="connsiteX0" fmla="*/ 14806056 w 14806056"/>
              <a:gd name="connsiteY0" fmla="*/ 0 h 54088"/>
              <a:gd name="connsiteX1" fmla="*/ 0 w 14806056"/>
              <a:gd name="connsiteY1" fmla="*/ 54088 h 54088"/>
              <a:gd name="connsiteX2" fmla="*/ 14806056 w 14806056"/>
              <a:gd name="connsiteY2" fmla="*/ 54088 h 54088"/>
              <a:gd name="connsiteX3" fmla="*/ 14806056 w 14806056"/>
              <a:gd name="connsiteY3" fmla="*/ 0 h 54088"/>
              <a:gd name="connsiteX0" fmla="*/ 0 w 0"/>
              <a:gd name="connsiteY0" fmla="*/ 0 h 54088"/>
              <a:gd name="connsiteX1" fmla="*/ 0 w 0"/>
              <a:gd name="connsiteY1" fmla="*/ 54088 h 54088"/>
              <a:gd name="connsiteX2" fmla="*/ 0 w 0"/>
              <a:gd name="connsiteY2" fmla="*/ 0 h 5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54088">
                <a:moveTo>
                  <a:pt x="0" y="0"/>
                </a:moveTo>
                <a:lnTo>
                  <a:pt x="0" y="54088"/>
                </a:lnTo>
                <a:lnTo>
                  <a:pt x="0" y="0"/>
                </a:lnTo>
                <a:close/>
              </a:path>
            </a:pathLst>
          </a:cu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C6D6308-3A21-412C-A19E-6A0EE1ECCF3F}"/>
              </a:ext>
            </a:extLst>
          </p:cNvPr>
          <p:cNvSpPr/>
          <p:nvPr/>
        </p:nvSpPr>
        <p:spPr>
          <a:xfrm flipH="1">
            <a:off x="6519557" y="1863722"/>
            <a:ext cx="5672443" cy="3140956"/>
          </a:xfrm>
          <a:custGeom>
            <a:avLst/>
            <a:gdLst>
              <a:gd name="connsiteX0" fmla="*/ 4101965 w 5672443"/>
              <a:gd name="connsiteY0" fmla="*/ 0 h 3140956"/>
              <a:gd name="connsiteX1" fmla="*/ 3882165 w 5672443"/>
              <a:gd name="connsiteY1" fmla="*/ 0 h 3140956"/>
              <a:gd name="connsiteX2" fmla="*/ 2531487 w 5672443"/>
              <a:gd name="connsiteY2" fmla="*/ 0 h 3140956"/>
              <a:gd name="connsiteX3" fmla="*/ 0 w 5672443"/>
              <a:gd name="connsiteY3" fmla="*/ 0 h 3140956"/>
              <a:gd name="connsiteX4" fmla="*/ 0 w 5672443"/>
              <a:gd name="connsiteY4" fmla="*/ 3140956 h 3140956"/>
              <a:gd name="connsiteX5" fmla="*/ 2531487 w 5672443"/>
              <a:gd name="connsiteY5" fmla="*/ 3140956 h 3140956"/>
              <a:gd name="connsiteX6" fmla="*/ 3882165 w 5672443"/>
              <a:gd name="connsiteY6" fmla="*/ 3140956 h 3140956"/>
              <a:gd name="connsiteX7" fmla="*/ 4101965 w 5672443"/>
              <a:gd name="connsiteY7" fmla="*/ 3140956 h 3140956"/>
              <a:gd name="connsiteX8" fmla="*/ 5672443 w 5672443"/>
              <a:gd name="connsiteY8" fmla="*/ 1570478 h 3140956"/>
              <a:gd name="connsiteX9" fmla="*/ 4101965 w 5672443"/>
              <a:gd name="connsiteY9" fmla="*/ 0 h 314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72443" h="3140956">
                <a:moveTo>
                  <a:pt x="4101965" y="0"/>
                </a:moveTo>
                <a:lnTo>
                  <a:pt x="3882165" y="0"/>
                </a:lnTo>
                <a:lnTo>
                  <a:pt x="2531487" y="0"/>
                </a:lnTo>
                <a:lnTo>
                  <a:pt x="0" y="0"/>
                </a:lnTo>
                <a:lnTo>
                  <a:pt x="0" y="3140956"/>
                </a:lnTo>
                <a:lnTo>
                  <a:pt x="2531487" y="3140956"/>
                </a:lnTo>
                <a:lnTo>
                  <a:pt x="3882165" y="3140956"/>
                </a:lnTo>
                <a:lnTo>
                  <a:pt x="4101965" y="3140956"/>
                </a:lnTo>
                <a:cubicBezTo>
                  <a:pt x="4969317" y="3140956"/>
                  <a:pt x="5672443" y="2437830"/>
                  <a:pt x="5672443" y="1570478"/>
                </a:cubicBezTo>
                <a:cubicBezTo>
                  <a:pt x="5672443" y="703126"/>
                  <a:pt x="4969317" y="0"/>
                  <a:pt x="4101965" y="0"/>
                </a:cubicBezTo>
                <a:close/>
              </a:path>
            </a:pathLst>
          </a:cu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C950C6-FE5C-4562-98FB-06CE1B5E0228}"/>
              </a:ext>
            </a:extLst>
          </p:cNvPr>
          <p:cNvSpPr/>
          <p:nvPr/>
        </p:nvSpPr>
        <p:spPr>
          <a:xfrm>
            <a:off x="7234857" y="2421106"/>
            <a:ext cx="5010664" cy="2032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97" defTabSz="1219170">
              <a:lnSpc>
                <a:spcPct val="115000"/>
              </a:lnSpc>
              <a:buClr>
                <a:schemeClr val="tx1"/>
              </a:buClr>
              <a:buSzPct val="100000"/>
            </a:pPr>
            <a:r>
              <a:rPr lang="en-US" sz="2800" kern="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In order to safely communicate, learn, and create in an increasingly digital world.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B923F4-20B5-4A2F-A5A3-DFD649DF87CD}"/>
              </a:ext>
            </a:extLst>
          </p:cNvPr>
          <p:cNvSpPr/>
          <p:nvPr/>
        </p:nvSpPr>
        <p:spPr>
          <a:xfrm>
            <a:off x="8606971" y="0"/>
            <a:ext cx="3585029" cy="3240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b="1"/>
              <a:t>Level 1 | Digital Citizenship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04496A-BE69-FF48-BAF2-4749A0509DB7}"/>
              </a:ext>
            </a:extLst>
          </p:cNvPr>
          <p:cNvSpPr/>
          <p:nvPr/>
        </p:nvSpPr>
        <p:spPr>
          <a:xfrm>
            <a:off x="839788" y="894041"/>
            <a:ext cx="1345316" cy="116262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ooter Placeholder 5">
            <a:extLst>
              <a:ext uri="{FF2B5EF4-FFF2-40B4-BE49-F238E27FC236}">
                <a16:creationId xmlns:a16="http://schemas.microsoft.com/office/drawing/2014/main" id="{9108808E-1995-D54D-BFA6-8EAE0CA2DB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0200" y="6569111"/>
            <a:ext cx="4114800" cy="274324"/>
          </a:xfrm>
        </p:spPr>
        <p:txBody>
          <a:bodyPr/>
          <a:lstStyle/>
          <a:p>
            <a:r>
              <a:rPr lang="en-US"/>
              <a:t>Lesson 4: How You Present Yourself Online</a:t>
            </a:r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9B06255-00B4-4030-95AA-E35DB1028A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67592" y="1809634"/>
            <a:ext cx="4326679" cy="4454650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FEAA6681-37FC-48D4-BBDD-796020EEEC8C}"/>
              </a:ext>
            </a:extLst>
          </p:cNvPr>
          <p:cNvSpPr/>
          <p:nvPr/>
        </p:nvSpPr>
        <p:spPr>
          <a:xfrm>
            <a:off x="455149" y="5046134"/>
            <a:ext cx="1218151" cy="1218151"/>
          </a:xfrm>
          <a:prstGeom prst="ellipse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09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F05CE2-5713-4A4A-9A32-931A731860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72"/>
          <a:stretch/>
        </p:blipFill>
        <p:spPr>
          <a:xfrm>
            <a:off x="0" y="9331"/>
            <a:ext cx="12192000" cy="6550244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D6B91-CC89-6243-9367-665A5E77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</a:t>
            </a:r>
            <a:fld id="{DF4F9C9C-BF1B-1D48-A1E3-EB2A40351E5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7" name="Footer Placeholder 5">
            <a:extLst>
              <a:ext uri="{FF2B5EF4-FFF2-40B4-BE49-F238E27FC236}">
                <a16:creationId xmlns:a16="http://schemas.microsoft.com/office/drawing/2014/main" id="{9108808E-1995-D54D-BFA6-8EAE0CA2DB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0200" y="6569111"/>
            <a:ext cx="4114800" cy="274324"/>
          </a:xfrm>
        </p:spPr>
        <p:txBody>
          <a:bodyPr/>
          <a:lstStyle/>
          <a:p>
            <a:r>
              <a:rPr lang="en-US"/>
              <a:t>Lesson 4: How You Present Yourself Online</a:t>
            </a:r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14F120A-F26F-40FF-A939-C987029BA2F0}"/>
              </a:ext>
            </a:extLst>
          </p:cNvPr>
          <p:cNvSpPr txBox="1">
            <a:spLocks/>
          </p:cNvSpPr>
          <p:nvPr/>
        </p:nvSpPr>
        <p:spPr>
          <a:xfrm>
            <a:off x="705749" y="307757"/>
            <a:ext cx="7901222" cy="702546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ea typeface="Montserrat"/>
                <a:sym typeface="Montserrat"/>
              </a:rPr>
              <a:t>Dealing with Digital Drama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B674C8B-9E83-47F7-B197-FC93C518BD46}"/>
              </a:ext>
            </a:extLst>
          </p:cNvPr>
          <p:cNvSpPr/>
          <p:nvPr/>
        </p:nvSpPr>
        <p:spPr>
          <a:xfrm>
            <a:off x="8606971" y="0"/>
            <a:ext cx="3585029" cy="3240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b="1"/>
              <a:t>Level 1 | Digital Citizenship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2782AF4-D8CB-4FFB-9575-D0EDA476CA46}"/>
              </a:ext>
            </a:extLst>
          </p:cNvPr>
          <p:cNvSpPr/>
          <p:nvPr/>
        </p:nvSpPr>
        <p:spPr>
          <a:xfrm>
            <a:off x="839788" y="894041"/>
            <a:ext cx="1345316" cy="1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505013-F35F-4920-985B-E76E8CC4FF7B}"/>
              </a:ext>
            </a:extLst>
          </p:cNvPr>
          <p:cNvSpPr/>
          <p:nvPr/>
        </p:nvSpPr>
        <p:spPr>
          <a:xfrm>
            <a:off x="0" y="2426925"/>
            <a:ext cx="12192000" cy="1443790"/>
          </a:xfrm>
          <a:prstGeom prst="rect">
            <a:avLst/>
          </a:prstGeom>
          <a:solidFill>
            <a:srgbClr val="FFFF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the word “drama” have a positive or negative connotations?</a:t>
            </a:r>
          </a:p>
        </p:txBody>
      </p:sp>
    </p:spTree>
    <p:extLst>
      <p:ext uri="{BB962C8B-B14F-4D97-AF65-F5344CB8AC3E}">
        <p14:creationId xmlns:p14="http://schemas.microsoft.com/office/powerpoint/2010/main" val="3083570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CEFA2D-26BA-447B-859A-B057EF8B40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82" t="381" r="6320" b="-381"/>
          <a:stretch/>
        </p:blipFill>
        <p:spPr>
          <a:xfrm>
            <a:off x="839788" y="2036582"/>
            <a:ext cx="4088187" cy="3069833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D6B91-CC89-6243-9367-665A5E77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</a:t>
            </a:r>
            <a:fld id="{DF4F9C9C-BF1B-1D48-A1E3-EB2A40351E5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D85F0E-D86A-3849-BDC6-1F5F3911F935}"/>
              </a:ext>
            </a:extLst>
          </p:cNvPr>
          <p:cNvSpPr txBox="1">
            <a:spLocks/>
          </p:cNvSpPr>
          <p:nvPr/>
        </p:nvSpPr>
        <p:spPr>
          <a:xfrm>
            <a:off x="705749" y="307757"/>
            <a:ext cx="10515600" cy="70254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IN" sz="3600" b="1" dirty="0">
                <a:solidFill>
                  <a:srgbClr val="0064E0"/>
                </a:solidFill>
                <a:ea typeface="Montserrat"/>
                <a:sym typeface="Montserrat"/>
              </a:rPr>
              <a:t>Digital Drama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05BC966-83E1-4D08-B1DF-A337364BA84F}"/>
              </a:ext>
            </a:extLst>
          </p:cNvPr>
          <p:cNvSpPr/>
          <p:nvPr/>
        </p:nvSpPr>
        <p:spPr>
          <a:xfrm flipH="1">
            <a:off x="5704113" y="1863722"/>
            <a:ext cx="5733141" cy="879339"/>
          </a:xfrm>
          <a:custGeom>
            <a:avLst/>
            <a:gdLst>
              <a:gd name="connsiteX0" fmla="*/ 5825080 w 6308904"/>
              <a:gd name="connsiteY0" fmla="*/ 0 h 967648"/>
              <a:gd name="connsiteX1" fmla="*/ 5757365 w 6308904"/>
              <a:gd name="connsiteY1" fmla="*/ 0 h 967648"/>
              <a:gd name="connsiteX2" fmla="*/ 5341256 w 6308904"/>
              <a:gd name="connsiteY2" fmla="*/ 0 h 967648"/>
              <a:gd name="connsiteX3" fmla="*/ 0 w 6308904"/>
              <a:gd name="connsiteY3" fmla="*/ 0 h 967648"/>
              <a:gd name="connsiteX4" fmla="*/ 0 w 6308904"/>
              <a:gd name="connsiteY4" fmla="*/ 967648 h 967648"/>
              <a:gd name="connsiteX5" fmla="*/ 5341256 w 6308904"/>
              <a:gd name="connsiteY5" fmla="*/ 967648 h 967648"/>
              <a:gd name="connsiteX6" fmla="*/ 5757365 w 6308904"/>
              <a:gd name="connsiteY6" fmla="*/ 967648 h 967648"/>
              <a:gd name="connsiteX7" fmla="*/ 5825080 w 6308904"/>
              <a:gd name="connsiteY7" fmla="*/ 967648 h 967648"/>
              <a:gd name="connsiteX8" fmla="*/ 6308904 w 6308904"/>
              <a:gd name="connsiteY8" fmla="*/ 483824 h 967648"/>
              <a:gd name="connsiteX9" fmla="*/ 5825080 w 6308904"/>
              <a:gd name="connsiteY9" fmla="*/ 0 h 96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08904" h="967648">
                <a:moveTo>
                  <a:pt x="5825080" y="0"/>
                </a:moveTo>
                <a:lnTo>
                  <a:pt x="5757365" y="0"/>
                </a:lnTo>
                <a:lnTo>
                  <a:pt x="5341256" y="0"/>
                </a:lnTo>
                <a:lnTo>
                  <a:pt x="0" y="0"/>
                </a:lnTo>
                <a:lnTo>
                  <a:pt x="0" y="967648"/>
                </a:lnTo>
                <a:lnTo>
                  <a:pt x="5341256" y="967648"/>
                </a:lnTo>
                <a:lnTo>
                  <a:pt x="5757365" y="967648"/>
                </a:lnTo>
                <a:lnTo>
                  <a:pt x="5825080" y="967648"/>
                </a:lnTo>
                <a:cubicBezTo>
                  <a:pt x="6092289" y="967648"/>
                  <a:pt x="6308904" y="751033"/>
                  <a:pt x="6308904" y="483824"/>
                </a:cubicBezTo>
                <a:cubicBezTo>
                  <a:pt x="6308904" y="216615"/>
                  <a:pt x="6092289" y="0"/>
                  <a:pt x="5825080" y="0"/>
                </a:cubicBezTo>
                <a:close/>
              </a:path>
            </a:pathLst>
          </a:cu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77F09E-E3A2-43C4-8B65-23FBBC31C254}"/>
              </a:ext>
            </a:extLst>
          </p:cNvPr>
          <p:cNvSpPr/>
          <p:nvPr/>
        </p:nvSpPr>
        <p:spPr>
          <a:xfrm>
            <a:off x="5994399" y="2893585"/>
            <a:ext cx="5442855" cy="1662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97" defTabSz="121917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1600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Examples:</a:t>
            </a:r>
          </a:p>
          <a:p>
            <a:pPr marL="412747" indent="-285750" defTabSz="121917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Hurtful comments.</a:t>
            </a:r>
          </a:p>
          <a:p>
            <a:pPr marL="412747" indent="-285750" defTabSz="121917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Embarrassing photos.</a:t>
            </a:r>
          </a:p>
          <a:p>
            <a:pPr marL="412747" indent="-285750" defTabSz="121917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Inconsiderate </a:t>
            </a:r>
            <a:r>
              <a:rPr lang="en-US" sz="1600" kern="0" dirty="0" err="1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rumours</a:t>
            </a:r>
            <a:r>
              <a:rPr lang="en-US" sz="1600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C950C6-FE5C-4562-98FB-06CE1B5E0228}"/>
              </a:ext>
            </a:extLst>
          </p:cNvPr>
          <p:cNvSpPr/>
          <p:nvPr/>
        </p:nvSpPr>
        <p:spPr>
          <a:xfrm>
            <a:off x="5764812" y="1825222"/>
            <a:ext cx="5587400" cy="905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97" defTabSz="1219170">
              <a:lnSpc>
                <a:spcPct val="115000"/>
              </a:lnSpc>
              <a:buClr>
                <a:schemeClr val="tx1"/>
              </a:buClr>
              <a:buSzPct val="100000"/>
            </a:pPr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The everyday disputes among friends or online acquaintances. </a:t>
            </a:r>
            <a:endParaRPr lang="en-IN" sz="2400" b="1" kern="0" dirty="0">
              <a:solidFill>
                <a:schemeClr val="bg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B923F4-20B5-4A2F-A5A3-DFD649DF87CD}"/>
              </a:ext>
            </a:extLst>
          </p:cNvPr>
          <p:cNvSpPr/>
          <p:nvPr/>
        </p:nvSpPr>
        <p:spPr>
          <a:xfrm>
            <a:off x="8606971" y="0"/>
            <a:ext cx="3585029" cy="3240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b="1"/>
              <a:t>Level 1 | Digital Citizenship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04496A-BE69-FF48-BAF2-4749A0509DB7}"/>
              </a:ext>
            </a:extLst>
          </p:cNvPr>
          <p:cNvSpPr/>
          <p:nvPr/>
        </p:nvSpPr>
        <p:spPr>
          <a:xfrm>
            <a:off x="839788" y="894041"/>
            <a:ext cx="1345316" cy="116262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ADC4176-C79E-2246-9516-A75F2F539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420388" y="1318060"/>
            <a:ext cx="621947" cy="62194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8CDDB86-3B82-C74B-8AE6-85DC7EF49F7B}"/>
              </a:ext>
            </a:extLst>
          </p:cNvPr>
          <p:cNvSpPr/>
          <p:nvPr/>
        </p:nvSpPr>
        <p:spPr>
          <a:xfrm>
            <a:off x="4073256" y="1681409"/>
            <a:ext cx="258598" cy="258598"/>
          </a:xfrm>
          <a:prstGeom prst="rect">
            <a:avLst/>
          </a:prstGeom>
          <a:solidFill>
            <a:srgbClr val="21B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CEBF2AD-E665-2945-B1AB-9CC442F5E557}"/>
              </a:ext>
            </a:extLst>
          </p:cNvPr>
          <p:cNvSpPr/>
          <p:nvPr/>
        </p:nvSpPr>
        <p:spPr>
          <a:xfrm>
            <a:off x="1008429" y="2130920"/>
            <a:ext cx="1679080" cy="1679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ccc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E557009-701F-0644-8082-AD8A2E5ABD25}"/>
              </a:ext>
            </a:extLst>
          </p:cNvPr>
          <p:cNvSpPr/>
          <p:nvPr/>
        </p:nvSpPr>
        <p:spPr>
          <a:xfrm>
            <a:off x="839788" y="5150878"/>
            <a:ext cx="917463" cy="917463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2446F29-C1DF-EC49-AE9C-CA867C4B8F96}"/>
              </a:ext>
            </a:extLst>
          </p:cNvPr>
          <p:cNvSpPr/>
          <p:nvPr/>
        </p:nvSpPr>
        <p:spPr>
          <a:xfrm>
            <a:off x="1836064" y="5150878"/>
            <a:ext cx="365665" cy="365665"/>
          </a:xfrm>
          <a:prstGeom prst="rect">
            <a:avLst/>
          </a:prstGeom>
          <a:solidFill>
            <a:srgbClr val="21B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ooter Placeholder 5">
            <a:extLst>
              <a:ext uri="{FF2B5EF4-FFF2-40B4-BE49-F238E27FC236}">
                <a16:creationId xmlns:a16="http://schemas.microsoft.com/office/drawing/2014/main" id="{9108808E-1995-D54D-BFA6-8EAE0CA2DB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0200" y="6569111"/>
            <a:ext cx="4114800" cy="274324"/>
          </a:xfrm>
        </p:spPr>
        <p:txBody>
          <a:bodyPr/>
          <a:lstStyle/>
          <a:p>
            <a:r>
              <a:rPr lang="en-US"/>
              <a:t>Lesson 4: How You Present Yourself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660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2985</TotalTime>
  <Words>1070</Words>
  <Application>Microsoft Office PowerPoint</Application>
  <PresentationFormat>Widescreen</PresentationFormat>
  <Paragraphs>179</Paragraphs>
  <Slides>22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2699</cp:lastModifiedBy>
  <cp:revision>64</cp:revision>
  <dcterms:created xsi:type="dcterms:W3CDTF">2022-01-21T07:53:15Z</dcterms:created>
  <dcterms:modified xsi:type="dcterms:W3CDTF">2022-05-31T06:01:49Z</dcterms:modified>
</cp:coreProperties>
</file>