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"/>
  </p:notesMasterIdLst>
  <p:sldIdLst>
    <p:sldId id="256" r:id="rId2"/>
    <p:sldId id="318" r:id="rId3"/>
    <p:sldId id="319" r:id="rId4"/>
    <p:sldId id="284" r:id="rId5"/>
    <p:sldId id="305" r:id="rId6"/>
    <p:sldId id="306" r:id="rId7"/>
    <p:sldId id="299" r:id="rId8"/>
    <p:sldId id="307" r:id="rId9"/>
    <p:sldId id="316" r:id="rId10"/>
    <p:sldId id="320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7" userDrawn="1">
          <p15:clr>
            <a:srgbClr val="A4A3A4"/>
          </p15:clr>
        </p15:guide>
        <p15:guide id="2" pos="529" userDrawn="1">
          <p15:clr>
            <a:srgbClr val="A4A3A4"/>
          </p15:clr>
        </p15:guide>
        <p15:guide id="3" pos="302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40BDCA5-7171-2BE5-C661-582D5FEE5252}" name="IT Department" initials="ID" userId="IT Department" providerId="None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1" clrIdx="0">
    <p:extLst>
      <p:ext uri="{19B8F6BF-5375-455C-9EA6-DF929625EA0E}">
        <p15:presenceInfo xmlns:p15="http://schemas.microsoft.com/office/powerpoint/2012/main" userId="Admin" providerId="None"/>
      </p:ext>
    </p:extLst>
  </p:cmAuthor>
  <p:cmAuthor id="2" name="Swati Venkat" initials="SV" lastIdx="2" clrIdx="1">
    <p:extLst>
      <p:ext uri="{19B8F6BF-5375-455C-9EA6-DF929625EA0E}">
        <p15:presenceInfo xmlns:p15="http://schemas.microsoft.com/office/powerpoint/2012/main" userId="S::swati@redbaron.in::9c3fa7aa-3095-494f-87c9-d1624697a84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4DF"/>
    <a:srgbClr val="0064E0"/>
    <a:srgbClr val="04B04F"/>
    <a:srgbClr val="21B573"/>
    <a:srgbClr val="CFF9E2"/>
    <a:srgbClr val="DDF0FF"/>
    <a:srgbClr val="15B15B"/>
    <a:srgbClr val="FFFFFF"/>
    <a:srgbClr val="ED2224"/>
    <a:srgbClr val="5ED4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BF57688-FC06-4E1F-8CC3-ACBDF1E6269E}" v="1" dt="2022-05-31T06:14:41.86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7" autoAdjust="0"/>
    <p:restoredTop sz="92724" autoAdjust="0"/>
  </p:normalViewPr>
  <p:slideViewPr>
    <p:cSldViewPr snapToGrid="0" snapToObjects="1" showGuides="1">
      <p:cViewPr varScale="1">
        <p:scale>
          <a:sx n="60" d="100"/>
          <a:sy n="60" d="100"/>
        </p:scale>
        <p:origin x="1140" y="66"/>
      </p:cViewPr>
      <p:guideLst>
        <p:guide orient="horz" pos="187"/>
        <p:guide pos="529"/>
        <p:guide pos="30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commentAuthors" Target="commentAuthors.xml"/><Relationship Id="rId18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20" Type="http://schemas.microsoft.com/office/2018/10/relationships/authors" Target="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2699" userId="d41f716e-f956-461f-8b98-7761afdba872" providerId="ADAL" clId="{0BF57688-FC06-4E1F-8CC3-ACBDF1E6269E}"/>
    <pc:docChg chg="custSel modSld">
      <pc:chgData name="2699" userId="d41f716e-f956-461f-8b98-7761afdba872" providerId="ADAL" clId="{0BF57688-FC06-4E1F-8CC3-ACBDF1E6269E}" dt="2022-05-31T06:14:41.863" v="2" actId="1076"/>
      <pc:docMkLst>
        <pc:docMk/>
      </pc:docMkLst>
      <pc:sldChg chg="delSp modSp mod">
        <pc:chgData name="2699" userId="d41f716e-f956-461f-8b98-7761afdba872" providerId="ADAL" clId="{0BF57688-FC06-4E1F-8CC3-ACBDF1E6269E}" dt="2022-05-31T06:14:41.863" v="2" actId="1076"/>
        <pc:sldMkLst>
          <pc:docMk/>
          <pc:sldMk cId="911079033" sldId="320"/>
        </pc:sldMkLst>
        <pc:grpChg chg="del">
          <ac:chgData name="2699" userId="d41f716e-f956-461f-8b98-7761afdba872" providerId="ADAL" clId="{0BF57688-FC06-4E1F-8CC3-ACBDF1E6269E}" dt="2022-05-31T06:14:34.978" v="0" actId="478"/>
          <ac:grpSpMkLst>
            <pc:docMk/>
            <pc:sldMk cId="911079033" sldId="320"/>
            <ac:grpSpMk id="2" creationId="{04DCC066-D362-4588-B5B0-8AB8D6294002}"/>
          </ac:grpSpMkLst>
        </pc:grpChg>
        <pc:picChg chg="del topLvl">
          <ac:chgData name="2699" userId="d41f716e-f956-461f-8b98-7761afdba872" providerId="ADAL" clId="{0BF57688-FC06-4E1F-8CC3-ACBDF1E6269E}" dt="2022-05-31T06:14:34.978" v="0" actId="478"/>
          <ac:picMkLst>
            <pc:docMk/>
            <pc:sldMk cId="911079033" sldId="320"/>
            <ac:picMk id="9" creationId="{F200429E-7AED-374D-8DA9-80F70843F875}"/>
          </ac:picMkLst>
        </pc:picChg>
        <pc:picChg chg="mod topLvl">
          <ac:chgData name="2699" userId="d41f716e-f956-461f-8b98-7761afdba872" providerId="ADAL" clId="{0BF57688-FC06-4E1F-8CC3-ACBDF1E6269E}" dt="2022-05-31T06:14:41.863" v="2" actId="1076"/>
          <ac:picMkLst>
            <pc:docMk/>
            <pc:sldMk cId="911079033" sldId="320"/>
            <ac:picMk id="1026" creationId="{73A3A52A-857E-4314-8E4B-FF1DEC3C6C5F}"/>
          </ac:picMkLst>
        </pc:picChg>
        <pc:cxnChg chg="del">
          <ac:chgData name="2699" userId="d41f716e-f956-461f-8b98-7761afdba872" providerId="ADAL" clId="{0BF57688-FC06-4E1F-8CC3-ACBDF1E6269E}" dt="2022-05-31T06:14:35.829" v="1" actId="478"/>
          <ac:cxnSpMkLst>
            <pc:docMk/>
            <pc:sldMk cId="911079033" sldId="320"/>
            <ac:cxnSpMk id="3" creationId="{88CCBBDA-9B89-4633-BD6C-0B01745BD740}"/>
          </ac:cxnSpMkLst>
        </pc:cxn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ACC12C-3B9A-4184-839C-50AC7E2386FB}" type="datetimeFigureOut">
              <a:rPr lang="en-IN" smtClean="0"/>
              <a:t>31-05-2022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0BF4F1-4607-4B3A-A010-FD649D2D8BC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4569229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bslearningmedia.org/resource/nvcy-sci-parable/a-cyber-privacy-parable/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document/d/1yZlDV-IqykiQEr3K1Bmo5JjTHJ5UDwVfyxxSozWkXHY/edit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0BF4F1-4607-4B3A-A010-FD649D2D8BC3}" type="slidenum">
              <a:rPr lang="en-IN" smtClean="0"/>
              <a:t>2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957886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 dirty="0">
                <a:hlinkClick r:id="rId3"/>
              </a:rPr>
              <a:t>https://www.pbslearningmedia.org/resource/nvcy-sci-parable/a-cyber-privacy-parable/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0BF4F1-4607-4B3A-A010-FD649D2D8BC3}" type="slidenum">
              <a:rPr lang="en-IN" smtClean="0"/>
              <a:t>3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689598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 dirty="0">
                <a:hlinkClick r:id="rId3"/>
              </a:rPr>
              <a:t>https://docs.google.com/document/d/1yZlDV-IqykiQEr3K1Bmo5JjTHJ5UDwVfyxxSozWkXHY/edit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0B447F-8FF7-4692-A584-5C632AE0399D}" type="slidenum">
              <a:rPr lang="en-IN" smtClean="0"/>
              <a:t>7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472425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0BF4F1-4607-4B3A-A010-FD649D2D8BC3}" type="slidenum">
              <a:rPr lang="en-IN" smtClean="0"/>
              <a:t>9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501435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B92BA90-C641-6949-9D5B-1CBB9774610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116" y="6642966"/>
            <a:ext cx="635187" cy="12661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2F65873-3D32-F748-993C-2CE34A10E6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1196BA2-7480-6544-94D4-030E5E97F3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78D780B-1BA4-A746-B477-39D535B174AA}"/>
              </a:ext>
            </a:extLst>
          </p:cNvPr>
          <p:cNvSpPr/>
          <p:nvPr userDrawn="1"/>
        </p:nvSpPr>
        <p:spPr>
          <a:xfrm>
            <a:off x="0" y="6554546"/>
            <a:ext cx="11430000" cy="303454"/>
          </a:xfrm>
          <a:prstGeom prst="rect">
            <a:avLst/>
          </a:prstGeom>
          <a:solidFill>
            <a:srgbClr val="0064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2DA10B61-2396-7144-B64C-AAA65430D3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00200" y="6569111"/>
            <a:ext cx="4114800" cy="2743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Lesson 2: Accessing Safe and Secure Websites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B0A0FC0-B879-B34E-8D99-1B7C7F76C1F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1767932" y="6554548"/>
            <a:ext cx="303452" cy="303452"/>
          </a:xfrm>
          <a:prstGeom prst="rect">
            <a:avLst/>
          </a:prstGeom>
        </p:spPr>
      </p:pic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049EC8DC-05DB-914E-B2EA-45DB1F8632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46095" y="6569111"/>
            <a:ext cx="2743200" cy="2743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F4F9C9C-BF1B-1D48-A1E3-EB2A40351E5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8908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3B4D84D-79A6-9044-9DA6-BA4AF971750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5506" y="6617996"/>
            <a:ext cx="768577" cy="15320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61A5023-2B56-5943-A6B3-0261394ABB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C2ECEA-1FE3-4D42-9093-A56418B6CD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7C2DAA7-708D-C745-B10D-12CECDFABA6F}"/>
              </a:ext>
            </a:extLst>
          </p:cNvPr>
          <p:cNvSpPr/>
          <p:nvPr userDrawn="1"/>
        </p:nvSpPr>
        <p:spPr>
          <a:xfrm>
            <a:off x="0" y="6531197"/>
            <a:ext cx="12192000" cy="326803"/>
          </a:xfrm>
          <a:prstGeom prst="rect">
            <a:avLst/>
          </a:prstGeom>
          <a:solidFill>
            <a:srgbClr val="0064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9D4DE546-C634-054E-941B-78182981F5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32722" y="6557436"/>
            <a:ext cx="4114800" cy="2743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Lesson 2: Accessing Safe and Secure Websites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7E0DFB33-842A-5947-8714-F2C5EBDE61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557436"/>
            <a:ext cx="2743200" cy="2743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F4F9C9C-BF1B-1D48-A1E3-EB2A40351E5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44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75040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BA84C6C-3335-8845-B0A0-94AD52D90CE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116" y="6642966"/>
            <a:ext cx="635187" cy="12661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45652A3-B36A-1547-96FA-F08B65EF0CFE}"/>
              </a:ext>
            </a:extLst>
          </p:cNvPr>
          <p:cNvSpPr/>
          <p:nvPr userDrawn="1"/>
        </p:nvSpPr>
        <p:spPr>
          <a:xfrm>
            <a:off x="0" y="6554546"/>
            <a:ext cx="11430000" cy="303454"/>
          </a:xfrm>
          <a:prstGeom prst="rect">
            <a:avLst/>
          </a:prstGeom>
          <a:solidFill>
            <a:srgbClr val="0064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AF98A3C6-7CE6-154E-9D3A-58D7B905E6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00200" y="6569111"/>
            <a:ext cx="4114800" cy="2743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Lesson 2: Accessing Safe and Secure Websites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58C5236-3EAD-8149-AEE9-60E4CC8490F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1767932" y="6554548"/>
            <a:ext cx="303452" cy="303452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0629BE-65BC-C544-8C69-1874212564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46095" y="6569111"/>
            <a:ext cx="2743200" cy="2743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F4F9C9C-BF1B-1D48-A1E3-EB2A40351E5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E6F81115-C783-427A-9254-54B6021A51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marL="0" lv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43B28AD-5160-4875-932A-D4B2AB9FB1C1}"/>
              </a:ext>
            </a:extLst>
          </p:cNvPr>
          <p:cNvSpPr/>
          <p:nvPr userDrawn="1"/>
        </p:nvSpPr>
        <p:spPr>
          <a:xfrm>
            <a:off x="8606971" y="0"/>
            <a:ext cx="3585029" cy="324000"/>
          </a:xfrm>
          <a:prstGeom prst="rect">
            <a:avLst/>
          </a:prstGeom>
          <a:solidFill>
            <a:srgbClr val="0064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IN" b="1" dirty="0"/>
              <a:t>Level 2 | Digital Citizenship</a:t>
            </a:r>
          </a:p>
        </p:txBody>
      </p:sp>
    </p:spTree>
    <p:extLst>
      <p:ext uri="{BB962C8B-B14F-4D97-AF65-F5344CB8AC3E}">
        <p14:creationId xmlns:p14="http://schemas.microsoft.com/office/powerpoint/2010/main" val="20625521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616AC22-A6E5-374E-BEA2-A6A1259624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marL="0" lv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EE5531-68B3-604D-9B89-EAC9D16CFC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</a:t>
            </a:r>
            <a:r>
              <a:rPr lang="en-GB" dirty="0" err="1"/>
              <a:t>levela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01313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5" r:id="rId4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3600" b="1" kern="1200" dirty="0">
          <a:solidFill>
            <a:srgbClr val="0064E0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.png"/><Relationship Id="rId4" Type="http://schemas.openxmlformats.org/officeDocument/2006/relationships/hyperlink" Target="https://www.pbslearningmedia.org/resource/nvcy-sci-parable/a-cyber-privacy-parable/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www.investopedia.com/terms/i/identitytheft.asp" TargetMode="External"/><Relationship Id="rId4" Type="http://schemas.openxmlformats.org/officeDocument/2006/relationships/image" Target="../media/image13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docs.google.com/document/d/1yZlDV-IqykiQEr3K1Bmo5JjTHJ5UDwVfyxxSozWkXHY/edit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FA82F36-AAF7-7647-968F-5AD0FAD80C8A}"/>
              </a:ext>
            </a:extLst>
          </p:cNvPr>
          <p:cNvSpPr/>
          <p:nvPr/>
        </p:nvSpPr>
        <p:spPr>
          <a:xfrm>
            <a:off x="7090787" y="2004484"/>
            <a:ext cx="334945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3200" b="1" spc="300" dirty="0">
                <a:solidFill>
                  <a:srgbClr val="0064D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Digital Citizenship</a:t>
            </a:r>
            <a:endParaRPr lang="en-US" sz="3200" b="1" spc="300" dirty="0">
              <a:solidFill>
                <a:srgbClr val="0064D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0F6624D-9425-C649-BECB-EB431B6F3AA4}"/>
              </a:ext>
            </a:extLst>
          </p:cNvPr>
          <p:cNvSpPr/>
          <p:nvPr/>
        </p:nvSpPr>
        <p:spPr>
          <a:xfrm>
            <a:off x="7177873" y="1778558"/>
            <a:ext cx="1627833" cy="140677"/>
          </a:xfrm>
          <a:prstGeom prst="rect">
            <a:avLst/>
          </a:prstGeom>
          <a:solidFill>
            <a:srgbClr val="0064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2910840" y="3619500"/>
            <a:ext cx="1242060" cy="124206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8211" y="3878740"/>
            <a:ext cx="767317" cy="7693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4C60E09-D857-4CF7-8B40-63181B84300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9939" y="839660"/>
            <a:ext cx="4533265" cy="5178679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E755846C-5BC6-4FF2-A7B1-37D5E4D17021}"/>
              </a:ext>
            </a:extLst>
          </p:cNvPr>
          <p:cNvSpPr/>
          <p:nvPr/>
        </p:nvSpPr>
        <p:spPr>
          <a:xfrm>
            <a:off x="7177872" y="3536950"/>
            <a:ext cx="5014127" cy="128905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BF29FE7-0FF2-466D-BC05-365E43DA8BFE}"/>
              </a:ext>
            </a:extLst>
          </p:cNvPr>
          <p:cNvSpPr/>
          <p:nvPr/>
        </p:nvSpPr>
        <p:spPr>
          <a:xfrm>
            <a:off x="7386062" y="3536647"/>
            <a:ext cx="5101213" cy="1277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spc="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Lesson 12</a:t>
            </a:r>
          </a:p>
          <a:p>
            <a:endParaRPr lang="en-US" sz="500" spc="3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30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PROTECTING YOUR PERSONAL DATA</a:t>
            </a:r>
          </a:p>
        </p:txBody>
      </p:sp>
    </p:spTree>
    <p:extLst>
      <p:ext uri="{BB962C8B-B14F-4D97-AF65-F5344CB8AC3E}">
        <p14:creationId xmlns:p14="http://schemas.microsoft.com/office/powerpoint/2010/main" val="32245452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BSE Logo Vector (.EPS) Free Download">
            <a:extLst>
              <a:ext uri="{FF2B5EF4-FFF2-40B4-BE49-F238E27FC236}">
                <a16:creationId xmlns:a16="http://schemas.microsoft.com/office/drawing/2014/main" id="{73A3A52A-857E-4314-8E4B-FF1DEC3C6C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1478" y="2916381"/>
            <a:ext cx="909043" cy="1025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1C2F4B2-3D1F-441A-BB7C-F8F96A86201A}"/>
              </a:ext>
            </a:extLst>
          </p:cNvPr>
          <p:cNvSpPr/>
          <p:nvPr/>
        </p:nvSpPr>
        <p:spPr>
          <a:xfrm>
            <a:off x="4361683" y="2029692"/>
            <a:ext cx="3468635" cy="27016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6000" rtlCol="0" anchor="t"/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en-IN" sz="16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Created by</a:t>
            </a:r>
            <a:endParaRPr lang="en-IN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10790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>
            <a:extLst>
              <a:ext uri="{FF2B5EF4-FFF2-40B4-BE49-F238E27FC236}">
                <a16:creationId xmlns:a16="http://schemas.microsoft.com/office/drawing/2014/main" id="{36F290D0-075D-4AE1-811E-19A06479AF62}"/>
              </a:ext>
            </a:extLst>
          </p:cNvPr>
          <p:cNvSpPr/>
          <p:nvPr/>
        </p:nvSpPr>
        <p:spPr>
          <a:xfrm>
            <a:off x="828720" y="1800234"/>
            <a:ext cx="11363280" cy="362628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760000" rIns="432000" rtlCol="0" anchor="ctr"/>
          <a:lstStyle/>
          <a:p>
            <a:pPr marL="285750" indent="-28575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What are your </a:t>
            </a:r>
            <a:r>
              <a:rPr lang="en-US" sz="1600" dirty="0" err="1">
                <a:solidFill>
                  <a:schemeClr val="tx1"/>
                </a:solidFill>
              </a:rPr>
              <a:t>favourite</a:t>
            </a:r>
            <a:r>
              <a:rPr lang="en-US" sz="1600" dirty="0">
                <a:solidFill>
                  <a:schemeClr val="tx1"/>
                </a:solidFill>
              </a:rPr>
              <a:t> online activities?  Why?</a:t>
            </a:r>
          </a:p>
          <a:p>
            <a:pPr marL="285750" indent="-28575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When you visit a new website, have you been asked for personal information?  What kind of requests have you seen? </a:t>
            </a:r>
          </a:p>
          <a:p>
            <a:pPr marL="285750" indent="-28575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Where there any requests which seemed suspicious?</a:t>
            </a:r>
          </a:p>
          <a:p>
            <a:pPr marL="285750" indent="-28575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What did you do? 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5F9D6B91-CC89-6243-9367-665A5E77C6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05846" y="6569111"/>
            <a:ext cx="483448" cy="2743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0</a:t>
            </a:r>
            <a:fld id="{DF4F9C9C-BF1B-1D48-A1E3-EB2A40351E54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CD85F0E-D86A-3849-BDC6-1F5F3911F935}"/>
              </a:ext>
            </a:extLst>
          </p:cNvPr>
          <p:cNvSpPr txBox="1">
            <a:spLocks/>
          </p:cNvSpPr>
          <p:nvPr/>
        </p:nvSpPr>
        <p:spPr>
          <a:xfrm>
            <a:off x="705749" y="307757"/>
            <a:ext cx="7192925" cy="590931"/>
          </a:xfrm>
          <a:prstGeom prst="rect">
            <a:avLst/>
          </a:prstGeom>
        </p:spPr>
        <p:txBody>
          <a:bodyPr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600" b="1" dirty="0">
                <a:solidFill>
                  <a:srgbClr val="0064E0"/>
                </a:solidFill>
                <a:ea typeface="Montserrat"/>
                <a:sym typeface="Montserrat"/>
              </a:rPr>
              <a:t>Online requests</a:t>
            </a:r>
            <a:endParaRPr lang="en-IN" sz="3600" b="1" dirty="0">
              <a:solidFill>
                <a:srgbClr val="0064E0"/>
              </a:solidFill>
              <a:ea typeface="Montserrat"/>
              <a:sym typeface="Montserrat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C2E814-8C82-4DB1-A66D-42C67B62CA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Lesson 12: Protecting Your Personal Data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A9416C0-FECB-4770-94A3-AE0564D19A3E}"/>
              </a:ext>
            </a:extLst>
          </p:cNvPr>
          <p:cNvSpPr/>
          <p:nvPr/>
        </p:nvSpPr>
        <p:spPr>
          <a:xfrm>
            <a:off x="839788" y="937737"/>
            <a:ext cx="1345316" cy="116262"/>
          </a:xfrm>
          <a:prstGeom prst="rect">
            <a:avLst/>
          </a:prstGeom>
          <a:solidFill>
            <a:srgbClr val="0064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6A5B1E5D-1BEF-41FB-BA29-D9868EE75534}"/>
              </a:ext>
            </a:extLst>
          </p:cNvPr>
          <p:cNvSpPr/>
          <p:nvPr/>
        </p:nvSpPr>
        <p:spPr>
          <a:xfrm>
            <a:off x="597137" y="1242049"/>
            <a:ext cx="8662610" cy="416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6997" defTabSz="121917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SzPct val="100000"/>
            </a:pPr>
            <a:r>
              <a:rPr lang="en-US" sz="2000" b="1" kern="0" dirty="0"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Have you heard of a pop-up? 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E86D996B-6577-4FA6-8615-5332A503259A}"/>
              </a:ext>
            </a:extLst>
          </p:cNvPr>
          <p:cNvSpPr/>
          <p:nvPr/>
        </p:nvSpPr>
        <p:spPr>
          <a:xfrm>
            <a:off x="828720" y="5563022"/>
            <a:ext cx="910394" cy="910394"/>
          </a:xfrm>
          <a:prstGeom prst="ellipse">
            <a:avLst/>
          </a:prstGeom>
          <a:solidFill>
            <a:srgbClr val="0064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15D86FD-9797-4F2E-8455-C1C54D788C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8721" y="1800235"/>
            <a:ext cx="5586957" cy="3626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831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16E15C1B-16F0-4062-825B-7B23759AE00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753" t="5356" r="15753" b="29384"/>
          <a:stretch/>
        </p:blipFill>
        <p:spPr>
          <a:xfrm>
            <a:off x="0" y="1"/>
            <a:ext cx="12192000" cy="6535678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90D4D50-D145-4FAA-AA09-E3CB84C4919C}"/>
              </a:ext>
            </a:extLst>
          </p:cNvPr>
          <p:cNvSpPr/>
          <p:nvPr/>
        </p:nvSpPr>
        <p:spPr>
          <a:xfrm>
            <a:off x="8606971" y="0"/>
            <a:ext cx="3585029" cy="324000"/>
          </a:xfrm>
          <a:prstGeom prst="rect">
            <a:avLst/>
          </a:prstGeom>
          <a:solidFill>
            <a:srgbClr val="0064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IN" b="1" dirty="0"/>
              <a:t>Level 2 | Digital Citizenship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5F9D6B91-CC89-6243-9367-665A5E77C6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05846" y="6569111"/>
            <a:ext cx="483448" cy="2743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0</a:t>
            </a:r>
            <a:fld id="{DF4F9C9C-BF1B-1D48-A1E3-EB2A40351E54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CD85F0E-D86A-3849-BDC6-1F5F3911F935}"/>
              </a:ext>
            </a:extLst>
          </p:cNvPr>
          <p:cNvSpPr txBox="1">
            <a:spLocks/>
          </p:cNvSpPr>
          <p:nvPr/>
        </p:nvSpPr>
        <p:spPr>
          <a:xfrm>
            <a:off x="705749" y="307757"/>
            <a:ext cx="11041146" cy="1089529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600" b="1" dirty="0">
                <a:solidFill>
                  <a:schemeClr val="bg1"/>
                </a:solidFill>
                <a:ea typeface="Montserrat"/>
                <a:sym typeface="Montserrat"/>
              </a:rPr>
              <a:t>What might happen when too much of our personal information is given out online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C2E814-8C82-4DB1-A66D-42C67B62CA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Lesson 12: Protecting Your Personal Data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E86D996B-6577-4FA6-8615-5332A503259A}"/>
              </a:ext>
            </a:extLst>
          </p:cNvPr>
          <p:cNvSpPr/>
          <p:nvPr/>
        </p:nvSpPr>
        <p:spPr>
          <a:xfrm>
            <a:off x="828720" y="5563022"/>
            <a:ext cx="910394" cy="910394"/>
          </a:xfrm>
          <a:prstGeom prst="ellipse">
            <a:avLst/>
          </a:prstGeom>
          <a:solidFill>
            <a:srgbClr val="0064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35FFC8F-587E-46C2-B710-A6A749B566D5}"/>
              </a:ext>
            </a:extLst>
          </p:cNvPr>
          <p:cNvSpPr/>
          <p:nvPr/>
        </p:nvSpPr>
        <p:spPr>
          <a:xfrm>
            <a:off x="839788" y="1469927"/>
            <a:ext cx="1345316" cy="1162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hlinkClick r:id="rId4"/>
            <a:extLst>
              <a:ext uri="{FF2B5EF4-FFF2-40B4-BE49-F238E27FC236}">
                <a16:creationId xmlns:a16="http://schemas.microsoft.com/office/drawing/2014/main" id="{07D02BC4-6978-4A04-B7AE-38EBC32E2B2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26349"/>
          <a:stretch/>
        </p:blipFill>
        <p:spPr>
          <a:xfrm>
            <a:off x="3299581" y="2114095"/>
            <a:ext cx="5582602" cy="3299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3459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1F3AC335-5C23-46F8-8B96-BB679072EB4C}"/>
              </a:ext>
            </a:extLst>
          </p:cNvPr>
          <p:cNvSpPr/>
          <p:nvPr/>
        </p:nvSpPr>
        <p:spPr>
          <a:xfrm>
            <a:off x="1767592" y="1891599"/>
            <a:ext cx="10424408" cy="437268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860000" rIns="864000" rtlCol="0" anchor="ctr"/>
          <a:lstStyle/>
          <a:p>
            <a:pPr marL="285750" indent="-28575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Had you ever heard of identity theft before? </a:t>
            </a:r>
          </a:p>
          <a:p>
            <a:pPr marL="285750" indent="-28575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Have you ever known or heard about someone who experienced identity theft? </a:t>
            </a:r>
          </a:p>
          <a:p>
            <a:pPr marL="285750" indent="-28575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Have you ever thought about the clues that a photo can give away? What about the photos that your friends or family post? Are they unknowingly giving out information? 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5F9D6B91-CC89-6243-9367-665A5E77C6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05846" y="6569111"/>
            <a:ext cx="483448" cy="2743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0</a:t>
            </a:r>
            <a:fld id="{DF4F9C9C-BF1B-1D48-A1E3-EB2A40351E54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CD85F0E-D86A-3849-BDC6-1F5F3911F935}"/>
              </a:ext>
            </a:extLst>
          </p:cNvPr>
          <p:cNvSpPr txBox="1">
            <a:spLocks/>
          </p:cNvSpPr>
          <p:nvPr/>
        </p:nvSpPr>
        <p:spPr>
          <a:xfrm>
            <a:off x="705749" y="307757"/>
            <a:ext cx="7192925" cy="590931"/>
          </a:xfrm>
          <a:prstGeom prst="rect">
            <a:avLst/>
          </a:prstGeom>
        </p:spPr>
        <p:txBody>
          <a:bodyPr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600" b="1" dirty="0">
                <a:solidFill>
                  <a:srgbClr val="0064E0"/>
                </a:solidFill>
                <a:ea typeface="Montserrat"/>
                <a:sym typeface="Montserrat"/>
              </a:rPr>
              <a:t>Identity theft</a:t>
            </a:r>
            <a:endParaRPr lang="en-IN" sz="3600" b="1" dirty="0">
              <a:solidFill>
                <a:srgbClr val="0064E0"/>
              </a:solidFill>
              <a:ea typeface="Montserrat"/>
              <a:sym typeface="Montserrat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C2E814-8C82-4DB1-A66D-42C67B62CA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Lesson 12: Protecting Your Personal Data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A9416C0-FECB-4770-94A3-AE0564D19A3E}"/>
              </a:ext>
            </a:extLst>
          </p:cNvPr>
          <p:cNvSpPr/>
          <p:nvPr/>
        </p:nvSpPr>
        <p:spPr>
          <a:xfrm>
            <a:off x="839788" y="937737"/>
            <a:ext cx="1345316" cy="116262"/>
          </a:xfrm>
          <a:prstGeom prst="rect">
            <a:avLst/>
          </a:prstGeom>
          <a:solidFill>
            <a:srgbClr val="0064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7F8AD5B-842B-418D-A297-126B82DC7E0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767592" y="1809634"/>
            <a:ext cx="4326678" cy="4454649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F42EEB94-7BBE-4445-AFF6-F76FE6A728A8}"/>
              </a:ext>
            </a:extLst>
          </p:cNvPr>
          <p:cNvSpPr/>
          <p:nvPr/>
        </p:nvSpPr>
        <p:spPr>
          <a:xfrm>
            <a:off x="455149" y="5046134"/>
            <a:ext cx="1218151" cy="1218151"/>
          </a:xfrm>
          <a:prstGeom prst="ellipse">
            <a:avLst/>
          </a:prstGeom>
          <a:solidFill>
            <a:srgbClr val="0064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7639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153C992-4F9B-4D16-B510-33D98AC3E279}"/>
              </a:ext>
            </a:extLst>
          </p:cNvPr>
          <p:cNvSpPr/>
          <p:nvPr/>
        </p:nvSpPr>
        <p:spPr>
          <a:xfrm>
            <a:off x="1" y="-4850"/>
            <a:ext cx="6477002" cy="6573961"/>
          </a:xfrm>
          <a:prstGeom prst="rect">
            <a:avLst/>
          </a:prstGeom>
          <a:solidFill>
            <a:srgbClr val="0064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60BF8E1-D4A2-4077-BB09-9C554C225DC0}"/>
              </a:ext>
            </a:extLst>
          </p:cNvPr>
          <p:cNvSpPr/>
          <p:nvPr/>
        </p:nvSpPr>
        <p:spPr>
          <a:xfrm>
            <a:off x="839788" y="937737"/>
            <a:ext cx="1345316" cy="1162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5F9D6B91-CC89-6243-9367-665A5E77C6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05846" y="6569111"/>
            <a:ext cx="483448" cy="2743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0</a:t>
            </a:r>
            <a:fld id="{DF4F9C9C-BF1B-1D48-A1E3-EB2A40351E54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CD85F0E-D86A-3849-BDC6-1F5F3911F935}"/>
              </a:ext>
            </a:extLst>
          </p:cNvPr>
          <p:cNvSpPr txBox="1">
            <a:spLocks/>
          </p:cNvSpPr>
          <p:nvPr/>
        </p:nvSpPr>
        <p:spPr>
          <a:xfrm>
            <a:off x="705749" y="307757"/>
            <a:ext cx="7894691" cy="590931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600" b="1" dirty="0">
                <a:solidFill>
                  <a:schemeClr val="bg1"/>
                </a:solidFill>
                <a:ea typeface="Montserrat"/>
                <a:sym typeface="Montserrat"/>
              </a:rPr>
              <a:t>Spot the Scam!</a:t>
            </a:r>
            <a:endParaRPr lang="en-IN" sz="3600" b="1" dirty="0">
              <a:solidFill>
                <a:schemeClr val="bg1"/>
              </a:solidFill>
              <a:ea typeface="Montserrat"/>
              <a:sym typeface="Montserrat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C2E814-8C82-4DB1-A66D-42C67B62CA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Lesson 12: Protecting Your Personal Data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5306D9F-04F5-44D8-B51F-87FF387563B8}"/>
              </a:ext>
            </a:extLst>
          </p:cNvPr>
          <p:cNvSpPr/>
          <p:nvPr/>
        </p:nvSpPr>
        <p:spPr>
          <a:xfrm>
            <a:off x="597138" y="1103942"/>
            <a:ext cx="4617258" cy="9056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6997" defTabSz="121917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SzPct val="100000"/>
            </a:pPr>
            <a:r>
              <a:rPr lang="en-US" sz="2400" b="1" kern="0" dirty="0">
                <a:solidFill>
                  <a:schemeClr val="bg1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Match the type of fraud to the situation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5F047FF-7D6A-41DF-8925-506E02DD434A}"/>
              </a:ext>
            </a:extLst>
          </p:cNvPr>
          <p:cNvCxnSpPr>
            <a:cxnSpLocks/>
          </p:cNvCxnSpPr>
          <p:nvPr/>
        </p:nvCxnSpPr>
        <p:spPr>
          <a:xfrm>
            <a:off x="839788" y="2045907"/>
            <a:ext cx="5169852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9" name="Rectangle 128">
            <a:extLst>
              <a:ext uri="{FF2B5EF4-FFF2-40B4-BE49-F238E27FC236}">
                <a16:creationId xmlns:a16="http://schemas.microsoft.com/office/drawing/2014/main" id="{03694AF8-C27D-4F97-A4B4-FDF048C52B42}"/>
              </a:ext>
            </a:extLst>
          </p:cNvPr>
          <p:cNvSpPr/>
          <p:nvPr/>
        </p:nvSpPr>
        <p:spPr>
          <a:xfrm>
            <a:off x="839788" y="2547529"/>
            <a:ext cx="5637215" cy="576000"/>
          </a:xfrm>
          <a:prstGeom prst="rect">
            <a:avLst/>
          </a:prstGeom>
          <a:gradFill>
            <a:gsLst>
              <a:gs pos="0">
                <a:schemeClr val="bg1">
                  <a:lumMod val="92000"/>
                </a:schemeClr>
              </a:gs>
              <a:gs pos="100000">
                <a:schemeClr val="bg1">
                  <a:lumMod val="95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tlCol="0" anchor="ctr"/>
          <a:lstStyle/>
          <a:p>
            <a:pPr>
              <a:lnSpc>
                <a:spcPts val="1600"/>
              </a:lnSpc>
            </a:pP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email asking you to change your password for updating your account by clicking on a link</a:t>
            </a:r>
          </a:p>
        </p:txBody>
      </p:sp>
      <p:sp>
        <p:nvSpPr>
          <p:cNvPr id="136" name="Rectangle 135">
            <a:extLst>
              <a:ext uri="{FF2B5EF4-FFF2-40B4-BE49-F238E27FC236}">
                <a16:creationId xmlns:a16="http://schemas.microsoft.com/office/drawing/2014/main" id="{5521AB91-AA86-4B83-B8CF-B399728E7D5D}"/>
              </a:ext>
            </a:extLst>
          </p:cNvPr>
          <p:cNvSpPr/>
          <p:nvPr/>
        </p:nvSpPr>
        <p:spPr>
          <a:xfrm>
            <a:off x="839788" y="3156869"/>
            <a:ext cx="5637215" cy="576000"/>
          </a:xfrm>
          <a:prstGeom prst="rect">
            <a:avLst/>
          </a:prstGeom>
          <a:gradFill>
            <a:gsLst>
              <a:gs pos="0">
                <a:schemeClr val="bg1">
                  <a:lumMod val="92000"/>
                </a:schemeClr>
              </a:gs>
              <a:gs pos="100000">
                <a:schemeClr val="bg1">
                  <a:lumMod val="95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tlCol="0" anchor="ctr"/>
          <a:lstStyle/>
          <a:p>
            <a:pPr>
              <a:lnSpc>
                <a:spcPts val="1600"/>
              </a:lnSpc>
            </a:pP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text message on your phone informing you that you have won a big sum of money</a:t>
            </a:r>
          </a:p>
        </p:txBody>
      </p:sp>
      <p:sp>
        <p:nvSpPr>
          <p:cNvPr id="137" name="Rectangle 136">
            <a:extLst>
              <a:ext uri="{FF2B5EF4-FFF2-40B4-BE49-F238E27FC236}">
                <a16:creationId xmlns:a16="http://schemas.microsoft.com/office/drawing/2014/main" id="{86BCB1A0-50FD-436C-9F7D-32A9F0892223}"/>
              </a:ext>
            </a:extLst>
          </p:cNvPr>
          <p:cNvSpPr/>
          <p:nvPr/>
        </p:nvSpPr>
        <p:spPr>
          <a:xfrm>
            <a:off x="839788" y="3766209"/>
            <a:ext cx="5637215" cy="576000"/>
          </a:xfrm>
          <a:prstGeom prst="rect">
            <a:avLst/>
          </a:prstGeom>
          <a:gradFill>
            <a:gsLst>
              <a:gs pos="0">
                <a:schemeClr val="bg1">
                  <a:lumMod val="92000"/>
                </a:schemeClr>
              </a:gs>
              <a:gs pos="100000">
                <a:schemeClr val="bg1">
                  <a:lumMod val="95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tlCol="0" anchor="ctr"/>
          <a:lstStyle/>
          <a:p>
            <a:pPr>
              <a:lnSpc>
                <a:spcPts val="1600"/>
              </a:lnSpc>
            </a:pP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email asking you to download a card from a secret admirer </a:t>
            </a:r>
          </a:p>
        </p:txBody>
      </p:sp>
      <p:sp>
        <p:nvSpPr>
          <p:cNvPr id="138" name="Rectangle 137">
            <a:extLst>
              <a:ext uri="{FF2B5EF4-FFF2-40B4-BE49-F238E27FC236}">
                <a16:creationId xmlns:a16="http://schemas.microsoft.com/office/drawing/2014/main" id="{41949B35-8B18-48B1-B216-0A1FFB4FC0CD}"/>
              </a:ext>
            </a:extLst>
          </p:cNvPr>
          <p:cNvSpPr/>
          <p:nvPr/>
        </p:nvSpPr>
        <p:spPr>
          <a:xfrm>
            <a:off x="839788" y="4375549"/>
            <a:ext cx="5637215" cy="576000"/>
          </a:xfrm>
          <a:prstGeom prst="rect">
            <a:avLst/>
          </a:prstGeom>
          <a:gradFill>
            <a:gsLst>
              <a:gs pos="0">
                <a:schemeClr val="bg1">
                  <a:lumMod val="92000"/>
                </a:schemeClr>
              </a:gs>
              <a:gs pos="100000">
                <a:schemeClr val="bg1">
                  <a:lumMod val="95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tlCol="0" anchor="ctr"/>
          <a:lstStyle/>
          <a:p>
            <a:pPr>
              <a:lnSpc>
                <a:spcPts val="1600"/>
              </a:lnSpc>
            </a:pP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pop-up in your online game offering 100 free game coins if you follow the link and watch a 2-minute video</a:t>
            </a:r>
          </a:p>
        </p:txBody>
      </p:sp>
      <p:sp>
        <p:nvSpPr>
          <p:cNvPr id="139" name="Rectangle 138">
            <a:extLst>
              <a:ext uri="{FF2B5EF4-FFF2-40B4-BE49-F238E27FC236}">
                <a16:creationId xmlns:a16="http://schemas.microsoft.com/office/drawing/2014/main" id="{51CE565D-30AD-4014-AEB9-9CB3D106D108}"/>
              </a:ext>
            </a:extLst>
          </p:cNvPr>
          <p:cNvSpPr/>
          <p:nvPr/>
        </p:nvSpPr>
        <p:spPr>
          <a:xfrm>
            <a:off x="839788" y="4984889"/>
            <a:ext cx="5637215" cy="768100"/>
          </a:xfrm>
          <a:prstGeom prst="rect">
            <a:avLst/>
          </a:prstGeom>
          <a:gradFill>
            <a:gsLst>
              <a:gs pos="0">
                <a:schemeClr val="bg1">
                  <a:lumMod val="92000"/>
                </a:schemeClr>
              </a:gs>
              <a:gs pos="100000">
                <a:schemeClr val="bg1">
                  <a:lumMod val="95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tlCol="0" anchor="ctr"/>
          <a:lstStyle/>
          <a:p>
            <a:pPr>
              <a:lnSpc>
                <a:spcPts val="1600"/>
              </a:lnSpc>
            </a:pP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message telling you that security has been breached on your messaging app and that you need to click on a link to reset your password</a:t>
            </a:r>
          </a:p>
        </p:txBody>
      </p:sp>
      <p:sp>
        <p:nvSpPr>
          <p:cNvPr id="140" name="Rectangle 139">
            <a:extLst>
              <a:ext uri="{FF2B5EF4-FFF2-40B4-BE49-F238E27FC236}">
                <a16:creationId xmlns:a16="http://schemas.microsoft.com/office/drawing/2014/main" id="{A89BE46F-F80A-4EB9-8B84-05F6D28F3607}"/>
              </a:ext>
            </a:extLst>
          </p:cNvPr>
          <p:cNvSpPr/>
          <p:nvPr/>
        </p:nvSpPr>
        <p:spPr>
          <a:xfrm>
            <a:off x="839788" y="5786328"/>
            <a:ext cx="5637215" cy="576000"/>
          </a:xfrm>
          <a:prstGeom prst="rect">
            <a:avLst/>
          </a:prstGeom>
          <a:gradFill>
            <a:gsLst>
              <a:gs pos="0">
                <a:schemeClr val="bg1">
                  <a:lumMod val="92000"/>
                </a:schemeClr>
              </a:gs>
              <a:gs pos="100000">
                <a:schemeClr val="bg1">
                  <a:lumMod val="95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tlCol="0" anchor="ctr"/>
          <a:lstStyle/>
          <a:p>
            <a:pPr>
              <a:lnSpc>
                <a:spcPts val="1600"/>
              </a:lnSpc>
            </a:pP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pop-up on your screen asking you to donate to those affected by recent floods</a:t>
            </a:r>
          </a:p>
        </p:txBody>
      </p:sp>
      <p:sp>
        <p:nvSpPr>
          <p:cNvPr id="141" name="Rectangle 140">
            <a:extLst>
              <a:ext uri="{FF2B5EF4-FFF2-40B4-BE49-F238E27FC236}">
                <a16:creationId xmlns:a16="http://schemas.microsoft.com/office/drawing/2014/main" id="{1432A795-9D6F-4841-BEBA-86016C974D45}"/>
              </a:ext>
            </a:extLst>
          </p:cNvPr>
          <p:cNvSpPr/>
          <p:nvPr/>
        </p:nvSpPr>
        <p:spPr>
          <a:xfrm>
            <a:off x="7025834" y="2547529"/>
            <a:ext cx="2476982" cy="576000"/>
          </a:xfrm>
          <a:prstGeom prst="rect">
            <a:avLst/>
          </a:prstGeom>
          <a:gradFill>
            <a:gsLst>
              <a:gs pos="0">
                <a:schemeClr val="bg1">
                  <a:lumMod val="92000"/>
                </a:schemeClr>
              </a:gs>
              <a:gs pos="100000">
                <a:schemeClr val="bg1">
                  <a:lumMod val="95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tlCol="0" anchor="ctr"/>
          <a:lstStyle/>
          <a:p>
            <a:pPr algn="ctr">
              <a:lnSpc>
                <a:spcPts val="1600"/>
              </a:lnSpc>
            </a:pPr>
            <a:r>
              <a:rPr lang="en-US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Greeting card scam</a:t>
            </a:r>
          </a:p>
        </p:txBody>
      </p:sp>
      <p:sp>
        <p:nvSpPr>
          <p:cNvPr id="142" name="Rectangle 141">
            <a:extLst>
              <a:ext uri="{FF2B5EF4-FFF2-40B4-BE49-F238E27FC236}">
                <a16:creationId xmlns:a16="http://schemas.microsoft.com/office/drawing/2014/main" id="{6E788FF8-2614-4D50-990D-D1F1C8BA46E0}"/>
              </a:ext>
            </a:extLst>
          </p:cNvPr>
          <p:cNvSpPr/>
          <p:nvPr/>
        </p:nvSpPr>
        <p:spPr>
          <a:xfrm>
            <a:off x="7025834" y="3195289"/>
            <a:ext cx="2476982" cy="576000"/>
          </a:xfrm>
          <a:prstGeom prst="rect">
            <a:avLst/>
          </a:prstGeom>
          <a:gradFill>
            <a:gsLst>
              <a:gs pos="0">
                <a:schemeClr val="bg1">
                  <a:lumMod val="92000"/>
                </a:schemeClr>
              </a:gs>
              <a:gs pos="100000">
                <a:schemeClr val="bg1">
                  <a:lumMod val="95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tlCol="0" anchor="ctr"/>
          <a:lstStyle/>
          <a:p>
            <a:pPr algn="ctr">
              <a:lnSpc>
                <a:spcPts val="1600"/>
              </a:lnSpc>
            </a:pPr>
            <a:r>
              <a:rPr lang="en-US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Gaming scam</a:t>
            </a:r>
          </a:p>
        </p:txBody>
      </p:sp>
      <p:sp>
        <p:nvSpPr>
          <p:cNvPr id="143" name="Rectangle 142">
            <a:extLst>
              <a:ext uri="{FF2B5EF4-FFF2-40B4-BE49-F238E27FC236}">
                <a16:creationId xmlns:a16="http://schemas.microsoft.com/office/drawing/2014/main" id="{19587B14-462A-4101-B464-825D75D8347F}"/>
              </a:ext>
            </a:extLst>
          </p:cNvPr>
          <p:cNvSpPr/>
          <p:nvPr/>
        </p:nvSpPr>
        <p:spPr>
          <a:xfrm>
            <a:off x="7025834" y="3843049"/>
            <a:ext cx="2476982" cy="576000"/>
          </a:xfrm>
          <a:prstGeom prst="rect">
            <a:avLst/>
          </a:prstGeom>
          <a:gradFill>
            <a:gsLst>
              <a:gs pos="0">
                <a:schemeClr val="bg1">
                  <a:lumMod val="92000"/>
                </a:schemeClr>
              </a:gs>
              <a:gs pos="100000">
                <a:schemeClr val="bg1">
                  <a:lumMod val="95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tlCol="0" anchor="ctr"/>
          <a:lstStyle/>
          <a:p>
            <a:pPr algn="ctr">
              <a:lnSpc>
                <a:spcPts val="1600"/>
              </a:lnSpc>
            </a:pPr>
            <a:r>
              <a:rPr lang="en-US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Charity scam</a:t>
            </a:r>
          </a:p>
        </p:txBody>
      </p:sp>
      <p:sp>
        <p:nvSpPr>
          <p:cNvPr id="144" name="Rectangle 143">
            <a:extLst>
              <a:ext uri="{FF2B5EF4-FFF2-40B4-BE49-F238E27FC236}">
                <a16:creationId xmlns:a16="http://schemas.microsoft.com/office/drawing/2014/main" id="{A748473A-C9EE-47D4-A1B6-CDC066C8B6F5}"/>
              </a:ext>
            </a:extLst>
          </p:cNvPr>
          <p:cNvSpPr/>
          <p:nvPr/>
        </p:nvSpPr>
        <p:spPr>
          <a:xfrm>
            <a:off x="7025834" y="4490809"/>
            <a:ext cx="2476982" cy="576000"/>
          </a:xfrm>
          <a:prstGeom prst="rect">
            <a:avLst/>
          </a:prstGeom>
          <a:gradFill>
            <a:gsLst>
              <a:gs pos="0">
                <a:schemeClr val="bg1">
                  <a:lumMod val="92000"/>
                </a:schemeClr>
              </a:gs>
              <a:gs pos="100000">
                <a:schemeClr val="bg1">
                  <a:lumMod val="95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tlCol="0" anchor="ctr"/>
          <a:lstStyle/>
          <a:p>
            <a:pPr algn="ctr">
              <a:lnSpc>
                <a:spcPts val="1600"/>
              </a:lnSpc>
            </a:pPr>
            <a:r>
              <a:rPr lang="en-US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Email fraud</a:t>
            </a:r>
          </a:p>
        </p:txBody>
      </p:sp>
      <p:sp>
        <p:nvSpPr>
          <p:cNvPr id="145" name="Rectangle 144">
            <a:extLst>
              <a:ext uri="{FF2B5EF4-FFF2-40B4-BE49-F238E27FC236}">
                <a16:creationId xmlns:a16="http://schemas.microsoft.com/office/drawing/2014/main" id="{DF9F2B2C-65B4-47D7-8376-6EB0E8A6AAF9}"/>
              </a:ext>
            </a:extLst>
          </p:cNvPr>
          <p:cNvSpPr/>
          <p:nvPr/>
        </p:nvSpPr>
        <p:spPr>
          <a:xfrm>
            <a:off x="7025834" y="5138569"/>
            <a:ext cx="2476982" cy="576000"/>
          </a:xfrm>
          <a:prstGeom prst="rect">
            <a:avLst/>
          </a:prstGeom>
          <a:gradFill>
            <a:gsLst>
              <a:gs pos="0">
                <a:schemeClr val="bg1">
                  <a:lumMod val="92000"/>
                </a:schemeClr>
              </a:gs>
              <a:gs pos="100000">
                <a:schemeClr val="bg1">
                  <a:lumMod val="95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tlCol="0" anchor="ctr"/>
          <a:lstStyle/>
          <a:p>
            <a:pPr algn="ctr">
              <a:lnSpc>
                <a:spcPts val="1600"/>
              </a:lnSpc>
            </a:pPr>
            <a:r>
              <a:rPr lang="en-US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Lottery scam</a:t>
            </a:r>
          </a:p>
        </p:txBody>
      </p:sp>
      <p:sp>
        <p:nvSpPr>
          <p:cNvPr id="146" name="Rectangle 145">
            <a:extLst>
              <a:ext uri="{FF2B5EF4-FFF2-40B4-BE49-F238E27FC236}">
                <a16:creationId xmlns:a16="http://schemas.microsoft.com/office/drawing/2014/main" id="{3DB3B7E0-700F-4A55-9CC7-2388A1D0412A}"/>
              </a:ext>
            </a:extLst>
          </p:cNvPr>
          <p:cNvSpPr/>
          <p:nvPr/>
        </p:nvSpPr>
        <p:spPr>
          <a:xfrm>
            <a:off x="7025834" y="5786328"/>
            <a:ext cx="2476982" cy="576000"/>
          </a:xfrm>
          <a:prstGeom prst="rect">
            <a:avLst/>
          </a:prstGeom>
          <a:gradFill>
            <a:gsLst>
              <a:gs pos="0">
                <a:schemeClr val="bg1">
                  <a:lumMod val="92000"/>
                </a:schemeClr>
              </a:gs>
              <a:gs pos="100000">
                <a:schemeClr val="bg1">
                  <a:lumMod val="95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tlCol="0" anchor="ctr"/>
          <a:lstStyle/>
          <a:p>
            <a:pPr algn="ctr">
              <a:lnSpc>
                <a:spcPts val="1600"/>
              </a:lnSpc>
            </a:pPr>
            <a:r>
              <a:rPr lang="en-US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Messaging fraud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A126EDC-9D01-4300-B9DF-2056087868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94457" y="495317"/>
            <a:ext cx="3711389" cy="1946451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DCDF571A-F932-42E5-8351-8410062B5996}"/>
              </a:ext>
            </a:extLst>
          </p:cNvPr>
          <p:cNvSpPr txBox="1"/>
          <p:nvPr/>
        </p:nvSpPr>
        <p:spPr>
          <a:xfrm>
            <a:off x="839788" y="2172324"/>
            <a:ext cx="37503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Situation</a:t>
            </a:r>
            <a:endParaRPr lang="en-IN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AAE8A08-5610-4EB7-93C8-C01EFB262E80}"/>
              </a:ext>
            </a:extLst>
          </p:cNvPr>
          <p:cNvSpPr txBox="1"/>
          <p:nvPr/>
        </p:nvSpPr>
        <p:spPr>
          <a:xfrm>
            <a:off x="7029917" y="2172324"/>
            <a:ext cx="247289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64D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Types of fraud</a:t>
            </a:r>
          </a:p>
        </p:txBody>
      </p:sp>
    </p:spTree>
    <p:extLst>
      <p:ext uri="{BB962C8B-B14F-4D97-AF65-F5344CB8AC3E}">
        <p14:creationId xmlns:p14="http://schemas.microsoft.com/office/powerpoint/2010/main" val="6829609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62A4C453-0503-4598-B398-78733AD9CA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9788" y="2036582"/>
            <a:ext cx="4088187" cy="3066140"/>
          </a:xfrm>
          <a:prstGeom prst="rect">
            <a:avLst/>
          </a:prstGeom>
        </p:spPr>
      </p:pic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5F9D6B91-CC89-6243-9367-665A5E77C6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05846" y="6569111"/>
            <a:ext cx="483448" cy="2743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0</a:t>
            </a:r>
            <a:fld id="{DF4F9C9C-BF1B-1D48-A1E3-EB2A40351E54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CD85F0E-D86A-3849-BDC6-1F5F3911F935}"/>
              </a:ext>
            </a:extLst>
          </p:cNvPr>
          <p:cNvSpPr txBox="1">
            <a:spLocks/>
          </p:cNvSpPr>
          <p:nvPr/>
        </p:nvSpPr>
        <p:spPr>
          <a:xfrm>
            <a:off x="705749" y="307757"/>
            <a:ext cx="9445248" cy="590931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600" b="1" dirty="0">
                <a:solidFill>
                  <a:srgbClr val="0064E0"/>
                </a:solidFill>
                <a:ea typeface="Montserrat"/>
                <a:sym typeface="Montserrat"/>
              </a:rPr>
              <a:t>Phishing</a:t>
            </a:r>
            <a:endParaRPr lang="en-IN" sz="3600" b="1" dirty="0">
              <a:solidFill>
                <a:srgbClr val="0064E0"/>
              </a:solidFill>
              <a:ea typeface="Montserrat"/>
              <a:sym typeface="Montserrat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C2E814-8C82-4DB1-A66D-42C67B62CA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Lesson 12: Protecting Your Personal Data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1B2DBBC-1DCA-457B-911E-37B2019D778C}"/>
              </a:ext>
            </a:extLst>
          </p:cNvPr>
          <p:cNvSpPr/>
          <p:nvPr/>
        </p:nvSpPr>
        <p:spPr>
          <a:xfrm>
            <a:off x="839788" y="937737"/>
            <a:ext cx="1345316" cy="116262"/>
          </a:xfrm>
          <a:prstGeom prst="rect">
            <a:avLst/>
          </a:prstGeom>
          <a:solidFill>
            <a:srgbClr val="0064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5CD842CC-BA06-48C0-B0AA-39264815D4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4306027" y="1318060"/>
            <a:ext cx="621947" cy="621947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36573AA3-368C-4B59-BE38-AB36A00555ED}"/>
              </a:ext>
            </a:extLst>
          </p:cNvPr>
          <p:cNvSpPr/>
          <p:nvPr/>
        </p:nvSpPr>
        <p:spPr>
          <a:xfrm>
            <a:off x="3958895" y="1681409"/>
            <a:ext cx="258598" cy="258598"/>
          </a:xfrm>
          <a:prstGeom prst="rect">
            <a:avLst/>
          </a:prstGeom>
          <a:solidFill>
            <a:srgbClr val="21B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34D229F8-9AFD-46C1-8668-0536054DBE28}"/>
              </a:ext>
            </a:extLst>
          </p:cNvPr>
          <p:cNvSpPr/>
          <p:nvPr/>
        </p:nvSpPr>
        <p:spPr>
          <a:xfrm>
            <a:off x="3799428" y="3924996"/>
            <a:ext cx="1005566" cy="100556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ccc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81310B7-0069-4EC1-A555-A3500ACC2E27}"/>
              </a:ext>
            </a:extLst>
          </p:cNvPr>
          <p:cNvSpPr/>
          <p:nvPr/>
        </p:nvSpPr>
        <p:spPr>
          <a:xfrm>
            <a:off x="839788" y="5150878"/>
            <a:ext cx="917463" cy="917463"/>
          </a:xfrm>
          <a:prstGeom prst="rect">
            <a:avLst/>
          </a:prstGeom>
          <a:solidFill>
            <a:srgbClr val="0064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16A3B600-8F21-43D1-B4D2-D0951DBA633F}"/>
              </a:ext>
            </a:extLst>
          </p:cNvPr>
          <p:cNvSpPr/>
          <p:nvPr/>
        </p:nvSpPr>
        <p:spPr>
          <a:xfrm>
            <a:off x="1836064" y="5150878"/>
            <a:ext cx="365665" cy="365665"/>
          </a:xfrm>
          <a:prstGeom prst="rect">
            <a:avLst/>
          </a:prstGeom>
          <a:solidFill>
            <a:srgbClr val="21B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2B61095-3D4C-4D67-ADA7-821A6440B67B}"/>
              </a:ext>
            </a:extLst>
          </p:cNvPr>
          <p:cNvSpPr txBox="1"/>
          <p:nvPr/>
        </p:nvSpPr>
        <p:spPr>
          <a:xfrm>
            <a:off x="4927975" y="1604396"/>
            <a:ext cx="37503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64D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phishing?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F602F111-5C07-4210-A59A-CCDE896B006C}"/>
              </a:ext>
            </a:extLst>
          </p:cNvPr>
          <p:cNvSpPr/>
          <p:nvPr/>
        </p:nvSpPr>
        <p:spPr>
          <a:xfrm>
            <a:off x="4927975" y="2036582"/>
            <a:ext cx="6753038" cy="1428277"/>
          </a:xfrm>
          <a:prstGeom prst="rect">
            <a:avLst/>
          </a:prstGeom>
          <a:solidFill>
            <a:srgbClr val="0064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tlCol="0" anchor="ctr"/>
          <a:lstStyle/>
          <a:p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Phishing is a method of </a:t>
            </a:r>
            <a:r>
              <a:rPr lang="en-US" sz="1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identity theft 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that relies on individuals unwittingly volunteering personal details or information that can be then be used for nefarious purposes. It is often carried out through the creation of a fraudulent website, email, or text appearing to represent a legitimate firm.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A4F3DF15-E2AD-4083-9E2F-F5D40522C60C}"/>
              </a:ext>
            </a:extLst>
          </p:cNvPr>
          <p:cNvSpPr/>
          <p:nvPr/>
        </p:nvSpPr>
        <p:spPr>
          <a:xfrm>
            <a:off x="4927975" y="3464858"/>
            <a:ext cx="6753038" cy="2603483"/>
          </a:xfrm>
          <a:prstGeom prst="rect">
            <a:avLst/>
          </a:prstGeom>
          <a:gradFill>
            <a:gsLst>
              <a:gs pos="0">
                <a:schemeClr val="bg1">
                  <a:lumMod val="92000"/>
                </a:schemeClr>
              </a:gs>
              <a:gs pos="100000">
                <a:schemeClr val="bg1">
                  <a:lumMod val="95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tlCol="0" anchor="ctr"/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KEY TAKEAWAYS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Phishing is a type of data theft that involves people unknowingly volunteering their personal information to a bad actor.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phishing attempt may utilize an official-looking website, email, or other forms of communication to trick users into handing over details like credit card numbers, social security numbers, or passwords.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Phishing websites can appear identical to official websites, prompting users to input their real credentials on the malicious website.</a:t>
            </a:r>
          </a:p>
        </p:txBody>
      </p:sp>
    </p:spTree>
    <p:extLst>
      <p:ext uri="{BB962C8B-B14F-4D97-AF65-F5344CB8AC3E}">
        <p14:creationId xmlns:p14="http://schemas.microsoft.com/office/powerpoint/2010/main" val="39578511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51E6CAF-03FB-466E-811B-77C808126DB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295" b="13336"/>
          <a:stretch/>
        </p:blipFill>
        <p:spPr>
          <a:xfrm>
            <a:off x="0" y="0"/>
            <a:ext cx="12192000" cy="6535678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154E30-CB88-474D-B92F-F1A8D9376F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Lesson 12: Protecting Your Personal Data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D70F57-5864-4223-9239-5D1BA1BAB1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4F9C9C-BF1B-1D48-A1E3-EB2A40351E54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EF88CF5-54E0-418B-A313-966A8831BACC}"/>
              </a:ext>
            </a:extLst>
          </p:cNvPr>
          <p:cNvSpPr txBox="1">
            <a:spLocks/>
          </p:cNvSpPr>
          <p:nvPr/>
        </p:nvSpPr>
        <p:spPr>
          <a:xfrm>
            <a:off x="705749" y="307757"/>
            <a:ext cx="11242411" cy="857102"/>
          </a:xfrm>
          <a:prstGeom prst="rect">
            <a:avLst/>
          </a:prstGeom>
        </p:spPr>
        <p:txBody>
          <a:bodyPr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600" b="1" dirty="0">
                <a:solidFill>
                  <a:schemeClr val="bg1"/>
                </a:solidFill>
                <a:ea typeface="Montserrat"/>
                <a:sym typeface="Montserrat"/>
              </a:rPr>
              <a:t> How to catch a phish.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0ACB876-8925-4F88-926B-54BEFCF5923B}"/>
              </a:ext>
            </a:extLst>
          </p:cNvPr>
          <p:cNvSpPr/>
          <p:nvPr/>
        </p:nvSpPr>
        <p:spPr>
          <a:xfrm>
            <a:off x="8606971" y="0"/>
            <a:ext cx="3585029" cy="324000"/>
          </a:xfrm>
          <a:prstGeom prst="rect">
            <a:avLst/>
          </a:prstGeom>
          <a:solidFill>
            <a:srgbClr val="0064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IN" b="1" dirty="0"/>
              <a:t>Level 2 | Digital Citizenship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049C60F-D6CC-41C7-83F1-B13FF8D11A04}"/>
              </a:ext>
            </a:extLst>
          </p:cNvPr>
          <p:cNvSpPr/>
          <p:nvPr/>
        </p:nvSpPr>
        <p:spPr>
          <a:xfrm>
            <a:off x="839788" y="937737"/>
            <a:ext cx="1345316" cy="1162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: Rounded Corners 1">
            <a:hlinkClick r:id="rId4"/>
            <a:extLst>
              <a:ext uri="{FF2B5EF4-FFF2-40B4-BE49-F238E27FC236}">
                <a16:creationId xmlns:a16="http://schemas.microsoft.com/office/drawing/2014/main" id="{9DDC2F62-26D5-4474-A790-0476CACA20A1}"/>
              </a:ext>
            </a:extLst>
          </p:cNvPr>
          <p:cNvSpPr/>
          <p:nvPr/>
        </p:nvSpPr>
        <p:spPr>
          <a:xfrm>
            <a:off x="4323080" y="2708622"/>
            <a:ext cx="3545840" cy="755174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0064DF">
                  <a:shade val="30000"/>
                  <a:satMod val="115000"/>
                </a:srgbClr>
              </a:gs>
              <a:gs pos="50000">
                <a:srgbClr val="0064DF">
                  <a:shade val="67500"/>
                  <a:satMod val="115000"/>
                </a:srgbClr>
              </a:gs>
              <a:gs pos="100000">
                <a:srgbClr val="0064DF">
                  <a:shade val="100000"/>
                  <a:satMod val="115000"/>
                </a:srgbClr>
              </a:gs>
            </a:gsLst>
            <a:lin ang="16200000" scaled="1"/>
            <a:tileRect/>
          </a:gradFill>
          <a:ln w="28575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Click here</a:t>
            </a:r>
            <a:endParaRPr lang="en-IN" sz="2800" dirty="0"/>
          </a:p>
        </p:txBody>
      </p:sp>
    </p:spTree>
    <p:extLst>
      <p:ext uri="{BB962C8B-B14F-4D97-AF65-F5344CB8AC3E}">
        <p14:creationId xmlns:p14="http://schemas.microsoft.com/office/powerpoint/2010/main" val="6051106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lowchart: Delay 21">
            <a:extLst>
              <a:ext uri="{FF2B5EF4-FFF2-40B4-BE49-F238E27FC236}">
                <a16:creationId xmlns:a16="http://schemas.microsoft.com/office/drawing/2014/main" id="{8732F0EE-7DEF-440B-A80B-34ACC4075519}"/>
              </a:ext>
            </a:extLst>
          </p:cNvPr>
          <p:cNvSpPr/>
          <p:nvPr/>
        </p:nvSpPr>
        <p:spPr>
          <a:xfrm rot="10800000">
            <a:off x="412749" y="1525391"/>
            <a:ext cx="753035" cy="907200"/>
          </a:xfrm>
          <a:prstGeom prst="flowChartDelay">
            <a:avLst/>
          </a:prstGeom>
          <a:solidFill>
            <a:srgbClr val="0064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tlCol="0" anchor="ctr"/>
          <a:lstStyle/>
          <a:p>
            <a:endParaRPr lang="en-IN" sz="14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Flowchart: Delay 19">
            <a:extLst>
              <a:ext uri="{FF2B5EF4-FFF2-40B4-BE49-F238E27FC236}">
                <a16:creationId xmlns:a16="http://schemas.microsoft.com/office/drawing/2014/main" id="{CD581FE4-18ED-4671-B75B-CEAB136191A9}"/>
              </a:ext>
            </a:extLst>
          </p:cNvPr>
          <p:cNvSpPr/>
          <p:nvPr/>
        </p:nvSpPr>
        <p:spPr>
          <a:xfrm rot="10800000">
            <a:off x="412748" y="2981041"/>
            <a:ext cx="753035" cy="896601"/>
          </a:xfrm>
          <a:prstGeom prst="flowChartDelay">
            <a:avLst/>
          </a:prstGeom>
          <a:solidFill>
            <a:srgbClr val="0064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tlCol="0" anchor="ctr"/>
          <a:lstStyle/>
          <a:p>
            <a:endParaRPr lang="en-IN" sz="14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5F9D6B91-CC89-6243-9367-665A5E77C6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05846" y="6569111"/>
            <a:ext cx="483448" cy="2743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0</a:t>
            </a:r>
            <a:fld id="{DF4F9C9C-BF1B-1D48-A1E3-EB2A40351E54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CD85F0E-D86A-3849-BDC6-1F5F3911F935}"/>
              </a:ext>
            </a:extLst>
          </p:cNvPr>
          <p:cNvSpPr txBox="1">
            <a:spLocks/>
          </p:cNvSpPr>
          <p:nvPr/>
        </p:nvSpPr>
        <p:spPr>
          <a:xfrm>
            <a:off x="705749" y="288889"/>
            <a:ext cx="7192925" cy="590931"/>
          </a:xfrm>
          <a:prstGeom prst="rect">
            <a:avLst/>
          </a:prstGeom>
        </p:spPr>
        <p:txBody>
          <a:bodyPr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600" b="1" dirty="0">
                <a:solidFill>
                  <a:srgbClr val="0064E0"/>
                </a:solidFill>
                <a:ea typeface="Montserrat"/>
                <a:sym typeface="Montserrat"/>
              </a:rPr>
              <a:t>Strategies to avoid phishing</a:t>
            </a:r>
            <a:endParaRPr lang="en-IN" sz="3600" b="1" dirty="0">
              <a:solidFill>
                <a:srgbClr val="0064E0"/>
              </a:solidFill>
              <a:ea typeface="Montserrat"/>
              <a:sym typeface="Montserrat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C2E814-8C82-4DB1-A66D-42C67B62CA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Lesson 12: Protecting Your Personal Data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A9416C0-FECB-4770-94A3-AE0564D19A3E}"/>
              </a:ext>
            </a:extLst>
          </p:cNvPr>
          <p:cNvSpPr/>
          <p:nvPr/>
        </p:nvSpPr>
        <p:spPr>
          <a:xfrm>
            <a:off x="839788" y="937737"/>
            <a:ext cx="1345316" cy="116262"/>
          </a:xfrm>
          <a:prstGeom prst="rect">
            <a:avLst/>
          </a:prstGeom>
          <a:solidFill>
            <a:srgbClr val="0064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CD1EB7B-B3BB-471E-8646-BB415092FBAB}"/>
              </a:ext>
            </a:extLst>
          </p:cNvPr>
          <p:cNvSpPr/>
          <p:nvPr/>
        </p:nvSpPr>
        <p:spPr>
          <a:xfrm>
            <a:off x="839788" y="1525052"/>
            <a:ext cx="6310617" cy="907539"/>
          </a:xfrm>
          <a:prstGeom prst="rect">
            <a:avLst/>
          </a:prstGeom>
          <a:solidFill>
            <a:srgbClr val="0064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tlCol="0" anchor="ctr"/>
          <a:lstStyle/>
          <a:p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are the key characteristics of these types of scams? 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3368A13-95FB-424F-A632-31597BA6D237}"/>
              </a:ext>
            </a:extLst>
          </p:cNvPr>
          <p:cNvSpPr/>
          <p:nvPr/>
        </p:nvSpPr>
        <p:spPr>
          <a:xfrm>
            <a:off x="839789" y="2981041"/>
            <a:ext cx="6310616" cy="896601"/>
          </a:xfrm>
          <a:prstGeom prst="rect">
            <a:avLst/>
          </a:prstGeom>
          <a:solidFill>
            <a:srgbClr val="0064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tlCol="0" anchor="ctr"/>
          <a:lstStyle/>
          <a:p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could be some strategies to avoid phishing or other types of scams?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FACCAF8-C24F-47E5-B6A4-01657E4EF4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0405" y="1525052"/>
            <a:ext cx="5041595" cy="5041595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674A5E12-473A-4A42-9A71-8E189EED33AA}"/>
              </a:ext>
            </a:extLst>
          </p:cNvPr>
          <p:cNvGrpSpPr/>
          <p:nvPr/>
        </p:nvGrpSpPr>
        <p:grpSpPr>
          <a:xfrm rot="5400000">
            <a:off x="5945188" y="5387370"/>
            <a:ext cx="1361941" cy="917463"/>
            <a:chOff x="839788" y="5150878"/>
            <a:chExt cx="1361941" cy="917463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CC6981E-8C6D-4341-8B4B-B55D16D76156}"/>
                </a:ext>
              </a:extLst>
            </p:cNvPr>
            <p:cNvSpPr/>
            <p:nvPr/>
          </p:nvSpPr>
          <p:spPr>
            <a:xfrm>
              <a:off x="839788" y="5150878"/>
              <a:ext cx="917463" cy="917463"/>
            </a:xfrm>
            <a:prstGeom prst="rect">
              <a:avLst/>
            </a:prstGeom>
            <a:solidFill>
              <a:srgbClr val="0064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F6BA548D-C205-4A4D-BFA7-7AFF3316AB8C}"/>
                </a:ext>
              </a:extLst>
            </p:cNvPr>
            <p:cNvSpPr/>
            <p:nvPr/>
          </p:nvSpPr>
          <p:spPr>
            <a:xfrm>
              <a:off x="1836064" y="5150878"/>
              <a:ext cx="365665" cy="365665"/>
            </a:xfrm>
            <a:prstGeom prst="rect">
              <a:avLst/>
            </a:prstGeom>
            <a:solidFill>
              <a:srgbClr val="21B57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2D17B8F1-3FAB-4C48-A350-782D80C8A7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11486251" y="879820"/>
            <a:ext cx="621947" cy="621947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51415B46-5EDE-4256-A98D-5B8D2A77ABBF}"/>
              </a:ext>
            </a:extLst>
          </p:cNvPr>
          <p:cNvSpPr/>
          <p:nvPr/>
        </p:nvSpPr>
        <p:spPr>
          <a:xfrm>
            <a:off x="11139119" y="1243169"/>
            <a:ext cx="258598" cy="258598"/>
          </a:xfrm>
          <a:prstGeom prst="rect">
            <a:avLst/>
          </a:prstGeom>
          <a:solidFill>
            <a:srgbClr val="21B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17EA4206-7403-435D-866C-3ABBC922C11D}"/>
              </a:ext>
            </a:extLst>
          </p:cNvPr>
          <p:cNvSpPr/>
          <p:nvPr/>
        </p:nvSpPr>
        <p:spPr>
          <a:xfrm>
            <a:off x="11081925" y="5376516"/>
            <a:ext cx="1005566" cy="100556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ccc</a:t>
            </a:r>
          </a:p>
        </p:txBody>
      </p:sp>
    </p:spTree>
    <p:extLst>
      <p:ext uri="{BB962C8B-B14F-4D97-AF65-F5344CB8AC3E}">
        <p14:creationId xmlns:p14="http://schemas.microsoft.com/office/powerpoint/2010/main" val="35666211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5F9D6B91-CC89-6243-9367-665A5E77C6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05846" y="6569111"/>
            <a:ext cx="483448" cy="2743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0</a:t>
            </a:r>
            <a:fld id="{DF4F9C9C-BF1B-1D48-A1E3-EB2A40351E54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CD85F0E-D86A-3849-BDC6-1F5F3911F935}"/>
              </a:ext>
            </a:extLst>
          </p:cNvPr>
          <p:cNvSpPr txBox="1">
            <a:spLocks/>
          </p:cNvSpPr>
          <p:nvPr/>
        </p:nvSpPr>
        <p:spPr>
          <a:xfrm>
            <a:off x="705749" y="307757"/>
            <a:ext cx="7192925" cy="590931"/>
          </a:xfrm>
          <a:prstGeom prst="rect">
            <a:avLst/>
          </a:prstGeom>
        </p:spPr>
        <p:txBody>
          <a:bodyPr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600" b="1" dirty="0">
                <a:solidFill>
                  <a:srgbClr val="0064E0"/>
                </a:solidFill>
                <a:ea typeface="Montserrat"/>
                <a:sym typeface="Montserrat"/>
              </a:rPr>
              <a:t>Take-home activity</a:t>
            </a:r>
            <a:endParaRPr lang="en-IN" sz="3600" b="1" dirty="0">
              <a:solidFill>
                <a:srgbClr val="0064E0"/>
              </a:solidFill>
              <a:ea typeface="Montserrat"/>
              <a:sym typeface="Montserrat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C2E814-8C82-4DB1-A66D-42C67B62CA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Lesson 12: Protecting Your Personal Data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A659279-D05C-413A-9C85-875A2DD8F1D1}"/>
              </a:ext>
            </a:extLst>
          </p:cNvPr>
          <p:cNvSpPr/>
          <p:nvPr/>
        </p:nvSpPr>
        <p:spPr>
          <a:xfrm>
            <a:off x="839788" y="937737"/>
            <a:ext cx="1345316" cy="116262"/>
          </a:xfrm>
          <a:prstGeom prst="rect">
            <a:avLst/>
          </a:prstGeom>
          <a:solidFill>
            <a:srgbClr val="0064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A58D7D23-D3BA-4E6F-B82E-36E364E5731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r="3531" b="15253"/>
          <a:stretch/>
        </p:blipFill>
        <p:spPr>
          <a:xfrm>
            <a:off x="4397987" y="2032313"/>
            <a:ext cx="7419765" cy="453679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148C222-B120-4646-957A-459DC6B34C94}"/>
              </a:ext>
            </a:extLst>
          </p:cNvPr>
          <p:cNvSpPr/>
          <p:nvPr/>
        </p:nvSpPr>
        <p:spPr>
          <a:xfrm>
            <a:off x="597138" y="1366845"/>
            <a:ext cx="11116442" cy="7701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6997" defTabSz="121917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SzPct val="100000"/>
            </a:pPr>
            <a:r>
              <a:rPr lang="en-US" sz="2000" b="1" kern="0" dirty="0"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Create a mind map covering the concepts of personal security and phishing attacks. Include what you have learned today.</a:t>
            </a:r>
          </a:p>
        </p:txBody>
      </p:sp>
    </p:spTree>
    <p:extLst>
      <p:ext uri="{BB962C8B-B14F-4D97-AF65-F5344CB8AC3E}">
        <p14:creationId xmlns:p14="http://schemas.microsoft.com/office/powerpoint/2010/main" val="47227381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2929</TotalTime>
  <Words>575</Words>
  <Application>Microsoft Office PowerPoint</Application>
  <PresentationFormat>Widescreen</PresentationFormat>
  <Paragraphs>72</Paragraphs>
  <Slides>10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2699</cp:lastModifiedBy>
  <cp:revision>86</cp:revision>
  <dcterms:created xsi:type="dcterms:W3CDTF">2022-01-21T07:53:15Z</dcterms:created>
  <dcterms:modified xsi:type="dcterms:W3CDTF">2022-05-31T06:14:43Z</dcterms:modified>
</cp:coreProperties>
</file>