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318" r:id="rId3"/>
    <p:sldId id="320" r:id="rId4"/>
    <p:sldId id="319" r:id="rId5"/>
    <p:sldId id="299" r:id="rId6"/>
    <p:sldId id="305" r:id="rId7"/>
    <p:sldId id="284" r:id="rId8"/>
    <p:sldId id="323" r:id="rId9"/>
    <p:sldId id="321" r:id="rId10"/>
    <p:sldId id="324" r:id="rId11"/>
    <p:sldId id="307" r:id="rId12"/>
    <p:sldId id="316" r:id="rId13"/>
    <p:sldId id="32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30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0BDCA5-7171-2BE5-C661-582D5FEE5252}" name="IT Department" initials="ID" userId="IT Department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Swati Venkat" initials="SV" lastIdx="2" clrIdx="1">
    <p:extLst>
      <p:ext uri="{19B8F6BF-5375-455C-9EA6-DF929625EA0E}">
        <p15:presenceInfo xmlns:p15="http://schemas.microsoft.com/office/powerpoint/2012/main" userId="S::swati@redbaron.in::9c3fa7aa-3095-494f-87c9-d1624697a8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DF"/>
    <a:srgbClr val="ED2224"/>
    <a:srgbClr val="0064E0"/>
    <a:srgbClr val="04B04F"/>
    <a:srgbClr val="21B573"/>
    <a:srgbClr val="CFF9E2"/>
    <a:srgbClr val="DDF0FF"/>
    <a:srgbClr val="15B15B"/>
    <a:srgbClr val="FFFFFF"/>
    <a:srgbClr val="5ED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1001ED-0223-4312-9DD7-99C204D65AED}" v="2" dt="2022-05-31T06:15:04.5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2724" autoAdjust="0"/>
  </p:normalViewPr>
  <p:slideViewPr>
    <p:cSldViewPr snapToGrid="0" snapToObjects="1" showGuides="1">
      <p:cViewPr varScale="1">
        <p:scale>
          <a:sx n="60" d="100"/>
          <a:sy n="60" d="100"/>
        </p:scale>
        <p:origin x="1140" y="66"/>
      </p:cViewPr>
      <p:guideLst>
        <p:guide orient="horz" pos="187"/>
        <p:guide pos="529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2699" userId="d41f716e-f956-461f-8b98-7761afdba872" providerId="ADAL" clId="{8A1001ED-0223-4312-9DD7-99C204D65AED}"/>
    <pc:docChg chg="custSel modSld">
      <pc:chgData name="2699" userId="d41f716e-f956-461f-8b98-7761afdba872" providerId="ADAL" clId="{8A1001ED-0223-4312-9DD7-99C204D65AED}" dt="2022-05-31T06:15:04.523" v="3" actId="1076"/>
      <pc:docMkLst>
        <pc:docMk/>
      </pc:docMkLst>
      <pc:sldChg chg="delSp modSp mod">
        <pc:chgData name="2699" userId="d41f716e-f956-461f-8b98-7761afdba872" providerId="ADAL" clId="{8A1001ED-0223-4312-9DD7-99C204D65AED}" dt="2022-05-31T06:15:04.523" v="3" actId="1076"/>
        <pc:sldMkLst>
          <pc:docMk/>
          <pc:sldMk cId="4124653717" sldId="325"/>
        </pc:sldMkLst>
        <pc:grpChg chg="del">
          <ac:chgData name="2699" userId="d41f716e-f956-461f-8b98-7761afdba872" providerId="ADAL" clId="{8A1001ED-0223-4312-9DD7-99C204D65AED}" dt="2022-05-31T06:14:57.354" v="0" actId="478"/>
          <ac:grpSpMkLst>
            <pc:docMk/>
            <pc:sldMk cId="4124653717" sldId="325"/>
            <ac:grpSpMk id="2" creationId="{04DCC066-D362-4588-B5B0-8AB8D6294002}"/>
          </ac:grpSpMkLst>
        </pc:grpChg>
        <pc:picChg chg="del topLvl">
          <ac:chgData name="2699" userId="d41f716e-f956-461f-8b98-7761afdba872" providerId="ADAL" clId="{8A1001ED-0223-4312-9DD7-99C204D65AED}" dt="2022-05-31T06:14:57.354" v="0" actId="478"/>
          <ac:picMkLst>
            <pc:docMk/>
            <pc:sldMk cId="4124653717" sldId="325"/>
            <ac:picMk id="9" creationId="{F200429E-7AED-374D-8DA9-80F70843F875}"/>
          </ac:picMkLst>
        </pc:picChg>
        <pc:picChg chg="mod topLvl">
          <ac:chgData name="2699" userId="d41f716e-f956-461f-8b98-7761afdba872" providerId="ADAL" clId="{8A1001ED-0223-4312-9DD7-99C204D65AED}" dt="2022-05-31T06:15:04.523" v="3" actId="1076"/>
          <ac:picMkLst>
            <pc:docMk/>
            <pc:sldMk cId="4124653717" sldId="325"/>
            <ac:picMk id="1026" creationId="{73A3A52A-857E-4314-8E4B-FF1DEC3C6C5F}"/>
          </ac:picMkLst>
        </pc:picChg>
        <pc:cxnChg chg="del">
          <ac:chgData name="2699" userId="d41f716e-f956-461f-8b98-7761afdba872" providerId="ADAL" clId="{8A1001ED-0223-4312-9DD7-99C204D65AED}" dt="2022-05-31T06:14:58.316" v="1" actId="478"/>
          <ac:cxnSpMkLst>
            <pc:docMk/>
            <pc:sldMk cId="4124653717" sldId="325"/>
            <ac:cxnSpMk id="3" creationId="{88CCBBDA-9B89-4633-BD6C-0B01745BD74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CC12C-3B9A-4184-839C-50AC7E2386FB}" type="datetimeFigureOut">
              <a:rPr lang="en-IN" smtClean="0"/>
              <a:t>31-05-2022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BF4F1-4607-4B3A-A010-FD649D2D8B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692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-WleeTocu4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8mbzU0X2nQ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5788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2666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>
                <a:hlinkClick r:id="rId3"/>
              </a:rPr>
              <a:t>https://www.youtube.com/watch?v=V-WleeTocu4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895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>
                <a:hlinkClick r:id="rId3"/>
              </a:rPr>
              <a:t>https://www.youtube.com/watch?v=n8mbzU0X2nQ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B447F-8FF7-4692-A584-5C632AE0399D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7242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014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92BA90-C641-6949-9D5B-1CBB97746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F65873-3D32-F748-993C-2CE34A10E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96BA2-7480-6544-94D4-030E5E97F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D780B-1BA4-A746-B477-39D535B174AA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DA10B61-2396-7144-B64C-AAA65430D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2: Accessing Safe and Secure Websites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A0FC0-B879-B34E-8D99-1B7C7F76C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49EC8DC-05DB-914E-B2EA-45DB1F863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B4D84D-79A6-9044-9DA6-BA4AF9717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1A5023-2B56-5943-A6B3-0261394A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2ECEA-1FE3-4D42-9093-A56418B6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2DAA7-708D-C745-B10D-12CECDFABA6F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4DE546-C634-054E-941B-78182981F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2: Accessing Safe and Secure Websites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0DFB33-842A-5947-8714-F2C5EBDE6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50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84C6C-3335-8845-B0A0-94AD52D90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5652A3-B36A-1547-96FA-F08B65EF0CFE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98A3C6-7CE6-154E-9D3A-58D7B905E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2: Accessing Safe and Secure Websites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C5236-3EAD-8149-AEE9-60E4CC849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629BE-65BC-C544-8C69-187421256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6F81115-C783-427A-9254-54B6021A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3B28AD-5160-4875-932A-D4B2AB9FB1C1}"/>
              </a:ext>
            </a:extLst>
          </p:cNvPr>
          <p:cNvSpPr/>
          <p:nvPr userDrawn="1"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2 | Digital Citizenship</a:t>
            </a:r>
          </a:p>
        </p:txBody>
      </p:sp>
    </p:spTree>
    <p:extLst>
      <p:ext uri="{BB962C8B-B14F-4D97-AF65-F5344CB8AC3E}">
        <p14:creationId xmlns:p14="http://schemas.microsoft.com/office/powerpoint/2010/main" val="2062552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6AC22-A6E5-374E-BEA2-A6A12596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E5531-68B3-604D-9B89-EAC9D16CF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err="1"/>
              <a:t>levela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3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solidFill>
            <a:srgbClr val="0064E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V-WleeTocu4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n8mbzU0X2nQ?feature=oembed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A82F36-AAF7-7647-968F-5AD0FAD80C8A}"/>
              </a:ext>
            </a:extLst>
          </p:cNvPr>
          <p:cNvSpPr/>
          <p:nvPr/>
        </p:nvSpPr>
        <p:spPr>
          <a:xfrm>
            <a:off x="7090787" y="2004484"/>
            <a:ext cx="33494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spc="300" dirty="0">
                <a:solidFill>
                  <a:srgbClr val="0064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Citizenship</a:t>
            </a:r>
            <a:endParaRPr lang="en-US" sz="3200" b="1" spc="300" dirty="0">
              <a:solidFill>
                <a:srgbClr val="0064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F6624D-9425-C649-BECB-EB431B6F3AA4}"/>
              </a:ext>
            </a:extLst>
          </p:cNvPr>
          <p:cNvSpPr/>
          <p:nvPr/>
        </p:nvSpPr>
        <p:spPr>
          <a:xfrm>
            <a:off x="7177873" y="1778558"/>
            <a:ext cx="1627833" cy="140677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910840" y="3619500"/>
            <a:ext cx="1242060" cy="124206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211" y="3878740"/>
            <a:ext cx="767317" cy="769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C60E09-D857-4CF7-8B40-63181B8430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39" y="839660"/>
            <a:ext cx="4533265" cy="51786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55846C-5BC6-4FF2-A7B1-37D5E4D17021}"/>
              </a:ext>
            </a:extLst>
          </p:cNvPr>
          <p:cNvSpPr/>
          <p:nvPr/>
        </p:nvSpPr>
        <p:spPr>
          <a:xfrm>
            <a:off x="7177872" y="3536950"/>
            <a:ext cx="5014127" cy="171577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F29FE7-0FF2-466D-BC05-365E43DA8BFE}"/>
              </a:ext>
            </a:extLst>
          </p:cNvPr>
          <p:cNvSpPr/>
          <p:nvPr/>
        </p:nvSpPr>
        <p:spPr>
          <a:xfrm>
            <a:off x="7386062" y="3536647"/>
            <a:ext cx="510121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13</a:t>
            </a:r>
          </a:p>
          <a:p>
            <a:endParaRPr lang="en-US" sz="500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IDENTIFY AND MITIGATE CYBER THREATS</a:t>
            </a:r>
          </a:p>
        </p:txBody>
      </p:sp>
    </p:spTree>
    <p:extLst>
      <p:ext uri="{BB962C8B-B14F-4D97-AF65-F5344CB8AC3E}">
        <p14:creationId xmlns:p14="http://schemas.microsoft.com/office/powerpoint/2010/main" val="3224545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F3AC335-5C23-46F8-8B96-BB679072EB4C}"/>
              </a:ext>
            </a:extLst>
          </p:cNvPr>
          <p:cNvSpPr/>
          <p:nvPr/>
        </p:nvSpPr>
        <p:spPr>
          <a:xfrm>
            <a:off x="1767592" y="1800236"/>
            <a:ext cx="10424408" cy="3626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60000" rIns="864000" bIns="144000" rtlCol="0" anchor="b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What are your strategies to defend your information?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How did you choose the strategies that you thought would work the best?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Did you hear any attack strategies which you had not thought of?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What are your options to defend your data?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What can you do instead of sit and wait for an attack to come?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90931"/>
          </a:xfrm>
          <a:prstGeom prst="rect">
            <a:avLst/>
          </a:prstGeom>
        </p:spPr>
        <p:txBody>
          <a:bodyPr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Attack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13: How to Identify and Mitigate Cyber Threats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A079EF40-ED71-4D6C-843E-1AED67BFEE3A}"/>
              </a:ext>
            </a:extLst>
          </p:cNvPr>
          <p:cNvSpPr/>
          <p:nvPr/>
        </p:nvSpPr>
        <p:spPr>
          <a:xfrm rot="10800000">
            <a:off x="6487638" y="1961258"/>
            <a:ext cx="669834" cy="669834"/>
          </a:xfrm>
          <a:prstGeom prst="flowChartDelay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A08AA3-D5B6-4327-85D1-920EC1193E52}"/>
              </a:ext>
            </a:extLst>
          </p:cNvPr>
          <p:cNvSpPr/>
          <p:nvPr/>
        </p:nvSpPr>
        <p:spPr>
          <a:xfrm>
            <a:off x="6979796" y="1961258"/>
            <a:ext cx="5212204" cy="66983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210A32-010B-4E1D-906D-7E8B944919CD}"/>
              </a:ext>
            </a:extLst>
          </p:cNvPr>
          <p:cNvSpPr/>
          <p:nvPr/>
        </p:nvSpPr>
        <p:spPr>
          <a:xfrm>
            <a:off x="6573587" y="2088081"/>
            <a:ext cx="3947094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0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Blue teams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8EDE86-CA7A-49E0-AA3C-8E2C0EB7CC61}"/>
              </a:ext>
            </a:extLst>
          </p:cNvPr>
          <p:cNvSpPr/>
          <p:nvPr/>
        </p:nvSpPr>
        <p:spPr>
          <a:xfrm>
            <a:off x="828720" y="5563022"/>
            <a:ext cx="910394" cy="910394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B3E0B9-5BC8-4FFE-A656-D23A77824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8719" y="1800235"/>
            <a:ext cx="5586958" cy="3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36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Delay 21">
            <a:extLst>
              <a:ext uri="{FF2B5EF4-FFF2-40B4-BE49-F238E27FC236}">
                <a16:creationId xmlns:a16="http://schemas.microsoft.com/office/drawing/2014/main" id="{8732F0EE-7DEF-440B-A80B-34ACC4075519}"/>
              </a:ext>
            </a:extLst>
          </p:cNvPr>
          <p:cNvSpPr/>
          <p:nvPr/>
        </p:nvSpPr>
        <p:spPr>
          <a:xfrm rot="10800000">
            <a:off x="789265" y="2033391"/>
            <a:ext cx="753035" cy="907200"/>
          </a:xfrm>
          <a:prstGeom prst="flowChartDelay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endParaRPr lang="en-IN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lowchart: Delay 19">
            <a:extLst>
              <a:ext uri="{FF2B5EF4-FFF2-40B4-BE49-F238E27FC236}">
                <a16:creationId xmlns:a16="http://schemas.microsoft.com/office/drawing/2014/main" id="{CD581FE4-18ED-4671-B75B-CEAB136191A9}"/>
              </a:ext>
            </a:extLst>
          </p:cNvPr>
          <p:cNvSpPr/>
          <p:nvPr/>
        </p:nvSpPr>
        <p:spPr>
          <a:xfrm rot="10800000">
            <a:off x="789264" y="3087721"/>
            <a:ext cx="753035" cy="896601"/>
          </a:xfrm>
          <a:prstGeom prst="flowChartDelay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endParaRPr lang="en-IN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288889"/>
            <a:ext cx="7192925" cy="590931"/>
          </a:xfrm>
          <a:prstGeom prst="rect">
            <a:avLst/>
          </a:prstGeom>
        </p:spPr>
        <p:txBody>
          <a:bodyPr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Strategies to avoid phishing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13: How to Identify and Mitigate Cyber Threats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D1EB7B-B3BB-471E-8646-BB415092FBAB}"/>
              </a:ext>
            </a:extLst>
          </p:cNvPr>
          <p:cNvSpPr/>
          <p:nvPr/>
        </p:nvSpPr>
        <p:spPr>
          <a:xfrm>
            <a:off x="1165783" y="2033052"/>
            <a:ext cx="5984622" cy="907539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Imagine being a cybersecurity expert hired by a big company to prevent these kinds of data stealing attacks.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368A13-95FB-424F-A632-31597BA6D237}"/>
              </a:ext>
            </a:extLst>
          </p:cNvPr>
          <p:cNvSpPr/>
          <p:nvPr/>
        </p:nvSpPr>
        <p:spPr>
          <a:xfrm>
            <a:off x="1165783" y="3087721"/>
            <a:ext cx="5984621" cy="896601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strategies from the Red Team/Blue Team exercise do  you think would work?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4A5E12-473A-4A42-9A71-8E189EED33AA}"/>
              </a:ext>
            </a:extLst>
          </p:cNvPr>
          <p:cNvGrpSpPr/>
          <p:nvPr/>
        </p:nvGrpSpPr>
        <p:grpSpPr>
          <a:xfrm>
            <a:off x="7115914" y="5387370"/>
            <a:ext cx="1361941" cy="917463"/>
            <a:chOff x="839788" y="5150878"/>
            <a:chExt cx="1361941" cy="91746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C6981E-8C6D-4341-8B4B-B55D16D76156}"/>
                </a:ext>
              </a:extLst>
            </p:cNvPr>
            <p:cNvSpPr/>
            <p:nvPr/>
          </p:nvSpPr>
          <p:spPr>
            <a:xfrm>
              <a:off x="839788" y="5150878"/>
              <a:ext cx="917463" cy="917463"/>
            </a:xfrm>
            <a:prstGeom prst="rect">
              <a:avLst/>
            </a:prstGeom>
            <a:solidFill>
              <a:srgbClr val="0064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BA548D-C205-4A4D-BFA7-7AFF3316AB8C}"/>
                </a:ext>
              </a:extLst>
            </p:cNvPr>
            <p:cNvSpPr/>
            <p:nvPr/>
          </p:nvSpPr>
          <p:spPr>
            <a:xfrm>
              <a:off x="1836064" y="5150878"/>
              <a:ext cx="365665" cy="365665"/>
            </a:xfrm>
            <a:prstGeom prst="rect">
              <a:avLst/>
            </a:prstGeom>
            <a:solidFill>
              <a:srgbClr val="21B5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D17B8F1-3FAB-4C48-A350-782D80C8A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86251" y="879820"/>
            <a:ext cx="621947" cy="62194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1415B46-5EDE-4256-A98D-5B8D2A77ABBF}"/>
              </a:ext>
            </a:extLst>
          </p:cNvPr>
          <p:cNvSpPr/>
          <p:nvPr/>
        </p:nvSpPr>
        <p:spPr>
          <a:xfrm>
            <a:off x="11139119" y="1243169"/>
            <a:ext cx="258598" cy="258598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lowchart: Delay 22">
            <a:extLst>
              <a:ext uri="{FF2B5EF4-FFF2-40B4-BE49-F238E27FC236}">
                <a16:creationId xmlns:a16="http://schemas.microsoft.com/office/drawing/2014/main" id="{A17328A7-0EDE-46AD-8EA7-CDB51821C8D3}"/>
              </a:ext>
            </a:extLst>
          </p:cNvPr>
          <p:cNvSpPr/>
          <p:nvPr/>
        </p:nvSpPr>
        <p:spPr>
          <a:xfrm rot="10800000">
            <a:off x="789264" y="4093561"/>
            <a:ext cx="753035" cy="896601"/>
          </a:xfrm>
          <a:prstGeom prst="flowChartDelay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endParaRPr lang="en-IN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B6E061-70D2-4B04-99C4-1871DF7331F2}"/>
              </a:ext>
            </a:extLst>
          </p:cNvPr>
          <p:cNvSpPr/>
          <p:nvPr/>
        </p:nvSpPr>
        <p:spPr>
          <a:xfrm>
            <a:off x="1165783" y="4093561"/>
            <a:ext cx="5984621" cy="896601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that you have had time to think about it, are there any other ideas on how to protect your data?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1B8F6C3-BDEB-4152-B82F-ACB43F558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4" r="4630"/>
          <a:stretch/>
        </p:blipFill>
        <p:spPr>
          <a:xfrm>
            <a:off x="7115914" y="1522588"/>
            <a:ext cx="5076086" cy="381036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7EA4206-7403-435D-866C-3ABBC922C11D}"/>
              </a:ext>
            </a:extLst>
          </p:cNvPr>
          <p:cNvSpPr/>
          <p:nvPr/>
        </p:nvSpPr>
        <p:spPr>
          <a:xfrm>
            <a:off x="11081925" y="4223356"/>
            <a:ext cx="1005566" cy="10055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ccc</a:t>
            </a:r>
          </a:p>
        </p:txBody>
      </p:sp>
    </p:spTree>
    <p:extLst>
      <p:ext uri="{BB962C8B-B14F-4D97-AF65-F5344CB8AC3E}">
        <p14:creationId xmlns:p14="http://schemas.microsoft.com/office/powerpoint/2010/main" val="3566621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F876D3-487B-4EFA-B737-2F2B26BAAC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" b="23"/>
          <a:stretch/>
        </p:blipFill>
        <p:spPr>
          <a:xfrm>
            <a:off x="0" y="0"/>
            <a:ext cx="12192000" cy="655024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90931"/>
          </a:xfrm>
          <a:prstGeom prst="rect">
            <a:avLst/>
          </a:prstGeom>
        </p:spPr>
        <p:txBody>
          <a:bodyPr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Take-home activity</a:t>
            </a:r>
            <a:endParaRPr lang="en-IN" sz="3600" b="1" dirty="0">
              <a:solidFill>
                <a:schemeClr val="bg1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13: How to Identify and Mitigate Cyber Threats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659279-D05C-413A-9C85-875A2DD8F1D1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90831-0459-476E-9393-6775A6F3C3E0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2 | Digital Citizenship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BCCC74-FC44-493F-96FE-0DDD0E66D633}"/>
              </a:ext>
            </a:extLst>
          </p:cNvPr>
          <p:cNvSpPr/>
          <p:nvPr/>
        </p:nvSpPr>
        <p:spPr>
          <a:xfrm>
            <a:off x="839788" y="1827042"/>
            <a:ext cx="5080663" cy="3335267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marL="43200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think that Cybersecurity attacks impact us as individuals and as a society? </a:t>
            </a:r>
          </a:p>
          <a:p>
            <a:pPr marL="43200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through all the various impacts</a:t>
            </a:r>
          </a:p>
          <a:p>
            <a:pPr marL="43200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 the impacts</a:t>
            </a:r>
          </a:p>
          <a:p>
            <a:pPr marL="43200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this make you feel more concerned to ensure that your data is protected? </a:t>
            </a:r>
          </a:p>
        </p:txBody>
      </p:sp>
    </p:spTree>
    <p:extLst>
      <p:ext uri="{BB962C8B-B14F-4D97-AF65-F5344CB8AC3E}">
        <p14:creationId xmlns:p14="http://schemas.microsoft.com/office/powerpoint/2010/main" val="472273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BSE Logo Vector (.EPS) Free Download">
            <a:extLst>
              <a:ext uri="{FF2B5EF4-FFF2-40B4-BE49-F238E27FC236}">
                <a16:creationId xmlns:a16="http://schemas.microsoft.com/office/drawing/2014/main" id="{73A3A52A-857E-4314-8E4B-FF1DEC3C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78" y="2916381"/>
            <a:ext cx="909043" cy="10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C2F4B2-3D1F-441A-BB7C-F8F96A86201A}"/>
              </a:ext>
            </a:extLst>
          </p:cNvPr>
          <p:cNvSpPr/>
          <p:nvPr/>
        </p:nvSpPr>
        <p:spPr>
          <a:xfrm>
            <a:off x="4361683" y="2029692"/>
            <a:ext cx="3468635" cy="27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IN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Created by</a:t>
            </a:r>
            <a:endParaRPr lang="en-IN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53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90931"/>
          </a:xfrm>
          <a:prstGeom prst="rect">
            <a:avLst/>
          </a:prstGeom>
        </p:spPr>
        <p:txBody>
          <a:bodyPr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I have a virus!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13: How to Identify and Mitigate Cyber Threats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37F38F-9AD4-403F-AC2E-6B81CDEC56B3}"/>
              </a:ext>
            </a:extLst>
          </p:cNvPr>
          <p:cNvSpPr/>
          <p:nvPr/>
        </p:nvSpPr>
        <p:spPr>
          <a:xfrm>
            <a:off x="1767592" y="1891599"/>
            <a:ext cx="10424408" cy="43726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60000" rIns="864000" rtlCol="0" anchor="ctr"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Have you heard of the term ‘malware’ before? Do you know what it means?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Have you heard about computer viruses? What is your understanding of them?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How do you think that computer virus is similar or different to a physical virus which might make you fall ill?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Do you think it is possible to escape ever having a malware attack?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1BB588-3A99-4C8B-B6DB-E6D7B4AD50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67592" y="1809634"/>
            <a:ext cx="4326677" cy="445464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C0AA96D-D51A-4C0C-A6A4-24D5DD4EBDC5}"/>
              </a:ext>
            </a:extLst>
          </p:cNvPr>
          <p:cNvSpPr/>
          <p:nvPr/>
        </p:nvSpPr>
        <p:spPr>
          <a:xfrm>
            <a:off x="455149" y="5046134"/>
            <a:ext cx="1218151" cy="1218151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3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9A2EB0A-9D55-4B4F-84C8-AA5E7A56CFC8}"/>
              </a:ext>
            </a:extLst>
          </p:cNvPr>
          <p:cNvSpPr/>
          <p:nvPr/>
        </p:nvSpPr>
        <p:spPr>
          <a:xfrm>
            <a:off x="1" y="-4850"/>
            <a:ext cx="6095999" cy="6573961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90931"/>
          </a:xfrm>
          <a:prstGeom prst="rect">
            <a:avLst/>
          </a:prstGeom>
        </p:spPr>
        <p:txBody>
          <a:bodyPr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Definitions</a:t>
            </a:r>
            <a:endParaRPr lang="en-IN" sz="3600" b="1" dirty="0">
              <a:solidFill>
                <a:schemeClr val="bg1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13: How to Identify and Mitigate Cyber Threats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5B1E5D-1BEF-41FB-BA29-D9868EE75534}"/>
              </a:ext>
            </a:extLst>
          </p:cNvPr>
          <p:cNvSpPr/>
          <p:nvPr/>
        </p:nvSpPr>
        <p:spPr>
          <a:xfrm>
            <a:off x="597137" y="1211295"/>
            <a:ext cx="5798773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0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Definitions You Should Know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3A0597-208D-434D-9270-02C1885A9D54}"/>
              </a:ext>
            </a:extLst>
          </p:cNvPr>
          <p:cNvSpPr/>
          <p:nvPr/>
        </p:nvSpPr>
        <p:spPr>
          <a:xfrm>
            <a:off x="839789" y="1694144"/>
            <a:ext cx="5042688" cy="1787422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Malware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that is specifically designed to disrupt, damage, or gain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unauthorised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access to a computer system. Malware is a catch-all term for any type of malicious software.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21CE1F-F7F7-47EF-9001-35BA3AB2E9D3}"/>
              </a:ext>
            </a:extLst>
          </p:cNvPr>
          <p:cNvSpPr/>
          <p:nvPr/>
        </p:nvSpPr>
        <p:spPr>
          <a:xfrm>
            <a:off x="839789" y="3481566"/>
            <a:ext cx="5042688" cy="2240057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Virus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computer program that, when executed, can modify computer programs and insert different instructions which might be used to steal, modify or destroy data. A computer virus is a specific type of malware that self-replicates by inserting its code into other programs. 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436E363-DE28-46AA-9A92-95B75BFE9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00759" y="1388274"/>
            <a:ext cx="1214819" cy="105156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22780B1-429E-487B-85BB-A90FA305D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0836" y="2326905"/>
            <a:ext cx="4995415" cy="266562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9D564ED-6A65-4F75-B36D-481927647006}"/>
              </a:ext>
            </a:extLst>
          </p:cNvPr>
          <p:cNvSpPr/>
          <p:nvPr/>
        </p:nvSpPr>
        <p:spPr>
          <a:xfrm>
            <a:off x="6664285" y="2610803"/>
            <a:ext cx="4649206" cy="2062103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According to the UN, cybercrime (theft, embezzlement, data hacking, general destruction of sites and devices) has risen by 600% due to the COVID-19 pandemic.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Cybercrime will cost companies worldwide an estimated USD 10.5 Trillion annually by 2025 (up from USD 3 Trillion in 2015).</a:t>
            </a:r>
          </a:p>
        </p:txBody>
      </p:sp>
    </p:spTree>
    <p:extLst>
      <p:ext uri="{BB962C8B-B14F-4D97-AF65-F5344CB8AC3E}">
        <p14:creationId xmlns:p14="http://schemas.microsoft.com/office/powerpoint/2010/main" val="3602786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E15C1B-16F0-4062-825B-7B23759AE0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53" t="5356" r="15753" b="29384"/>
          <a:stretch/>
        </p:blipFill>
        <p:spPr>
          <a:xfrm>
            <a:off x="0" y="1"/>
            <a:ext cx="12192000" cy="65356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0D4D50-D145-4FAA-AA09-E3CB84C4919C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2 | Digital Citizenship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1041146" cy="5909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Malware bug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13: How to Identify and Mitigate Cyber Threats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86D996B-6577-4FA6-8615-5332A503259A}"/>
              </a:ext>
            </a:extLst>
          </p:cNvPr>
          <p:cNvSpPr/>
          <p:nvPr/>
        </p:nvSpPr>
        <p:spPr>
          <a:xfrm>
            <a:off x="828720" y="5563022"/>
            <a:ext cx="910394" cy="910394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1B769E-8D80-43E5-A8E8-968300475576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The Malware Bug: MediaPro Security Awareness Animation">
            <a:hlinkClick r:id="" action="ppaction://media"/>
            <a:extLst>
              <a:ext uri="{FF2B5EF4-FFF2-40B4-BE49-F238E27FC236}">
                <a16:creationId xmlns:a16="http://schemas.microsoft.com/office/drawing/2014/main" id="{704E8910-17DE-4E8C-9A47-003B2D6812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299581" y="2180135"/>
            <a:ext cx="5582602" cy="31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4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E6CAF-03FB-466E-811B-77C808126D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95" b="13336"/>
          <a:stretch/>
        </p:blipFill>
        <p:spPr>
          <a:xfrm>
            <a:off x="0" y="0"/>
            <a:ext cx="12192000" cy="653567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54E30-CB88-474D-B92F-F1A8D9376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13: How to Identify and Mitigate Cyber Threats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70F57-5864-4223-9239-5D1BA1BAB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F9C9C-BF1B-1D48-A1E3-EB2A40351E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F88CF5-54E0-418B-A313-966A8831BACC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1242411" cy="85710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Different types of malware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CB876-8925-4F88-926B-54BEFCF5923B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2 | Digital Citizenship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49C60F-D6CC-41C7-83F1-B13FF8D11A04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title="Malware: Difference Between Computer Viruses, Worms and Trojans">
            <a:hlinkClick r:id="" action="ppaction://media"/>
            <a:extLst>
              <a:ext uri="{FF2B5EF4-FFF2-40B4-BE49-F238E27FC236}">
                <a16:creationId xmlns:a16="http://schemas.microsoft.com/office/drawing/2014/main" id="{E1DCF013-0B8C-4364-ABC2-2B8A628FAA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230880" y="1375410"/>
            <a:ext cx="5567680" cy="349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1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53C992-4F9B-4D16-B510-33D98AC3E279}"/>
              </a:ext>
            </a:extLst>
          </p:cNvPr>
          <p:cNvSpPr/>
          <p:nvPr/>
        </p:nvSpPr>
        <p:spPr>
          <a:xfrm>
            <a:off x="1" y="-4850"/>
            <a:ext cx="5110479" cy="6573961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0BF8E1-D4A2-4077-BB09-9C554C225DC0}"/>
              </a:ext>
            </a:extLst>
          </p:cNvPr>
          <p:cNvSpPr/>
          <p:nvPr/>
        </p:nvSpPr>
        <p:spPr>
          <a:xfrm>
            <a:off x="839788" y="1425417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4607931" cy="1089529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Match the terms with the definitions</a:t>
            </a:r>
            <a:endParaRPr lang="en-IN" sz="3600" b="1" dirty="0">
              <a:solidFill>
                <a:schemeClr val="bg1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13: How to Identify and Mitigate Cyber Threats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1432A795-9D6F-4841-BEBA-86016C974D45}"/>
              </a:ext>
            </a:extLst>
          </p:cNvPr>
          <p:cNvSpPr/>
          <p:nvPr/>
        </p:nvSpPr>
        <p:spPr>
          <a:xfrm>
            <a:off x="1496607" y="2003602"/>
            <a:ext cx="2476982" cy="57600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>
              <a:lnSpc>
                <a:spcPts val="1600"/>
              </a:lnSpc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Worms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6E788FF8-2614-4D50-990D-D1F1C8BA46E0}"/>
              </a:ext>
            </a:extLst>
          </p:cNvPr>
          <p:cNvSpPr/>
          <p:nvPr/>
        </p:nvSpPr>
        <p:spPr>
          <a:xfrm>
            <a:off x="1496607" y="2651362"/>
            <a:ext cx="2476982" cy="57600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>
              <a:lnSpc>
                <a:spcPts val="1600"/>
              </a:lnSpc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Spyware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9587B14-462A-4101-B464-825D75D8347F}"/>
              </a:ext>
            </a:extLst>
          </p:cNvPr>
          <p:cNvSpPr/>
          <p:nvPr/>
        </p:nvSpPr>
        <p:spPr>
          <a:xfrm>
            <a:off x="1496607" y="3299122"/>
            <a:ext cx="2476982" cy="57600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>
              <a:lnSpc>
                <a:spcPts val="1600"/>
              </a:lnSpc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Ransomware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748473A-C9EE-47D4-A1B6-CDC066C8B6F5}"/>
              </a:ext>
            </a:extLst>
          </p:cNvPr>
          <p:cNvSpPr/>
          <p:nvPr/>
        </p:nvSpPr>
        <p:spPr>
          <a:xfrm>
            <a:off x="1496607" y="3946882"/>
            <a:ext cx="2476982" cy="57600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>
              <a:lnSpc>
                <a:spcPts val="1600"/>
              </a:lnSpc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Viruses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F9F2B2C-65B4-47D7-8376-6EB0E8A6AAF9}"/>
              </a:ext>
            </a:extLst>
          </p:cNvPr>
          <p:cNvSpPr/>
          <p:nvPr/>
        </p:nvSpPr>
        <p:spPr>
          <a:xfrm>
            <a:off x="1496607" y="4594642"/>
            <a:ext cx="2476982" cy="57600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>
              <a:lnSpc>
                <a:spcPts val="1600"/>
              </a:lnSpc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Trojan Horse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DB3B7E0-700F-4A55-9CC7-2388A1D0412A}"/>
              </a:ext>
            </a:extLst>
          </p:cNvPr>
          <p:cNvSpPr/>
          <p:nvPr/>
        </p:nvSpPr>
        <p:spPr>
          <a:xfrm>
            <a:off x="1496607" y="5242401"/>
            <a:ext cx="2476982" cy="57600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 algn="ctr">
              <a:lnSpc>
                <a:spcPts val="1600"/>
              </a:lnSpc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Adware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CB7E43-C45F-4886-8FD5-D4B8ADE3D769}"/>
              </a:ext>
            </a:extLst>
          </p:cNvPr>
          <p:cNvSpPr/>
          <p:nvPr/>
        </p:nvSpPr>
        <p:spPr>
          <a:xfrm>
            <a:off x="5233988" y="2003602"/>
            <a:ext cx="6328092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bad code or program that attaches itself to a host to harm your device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0232B3-B1D5-4C57-9F8B-F7C2D255AF86}"/>
              </a:ext>
            </a:extLst>
          </p:cNvPr>
          <p:cNvSpPr/>
          <p:nvPr/>
        </p:nvSpPr>
        <p:spPr>
          <a:xfrm>
            <a:off x="5233988" y="2651362"/>
            <a:ext cx="6328092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that copies itself to infect your device.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6119CE-39CE-4AA6-B3C7-24B579A07F6B}"/>
              </a:ext>
            </a:extLst>
          </p:cNvPr>
          <p:cNvSpPr/>
          <p:nvPr/>
        </p:nvSpPr>
        <p:spPr>
          <a:xfrm>
            <a:off x="5233988" y="3299122"/>
            <a:ext cx="6328092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program appears to be helpful, but once it’s downloaded it attacks your device.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8A9464-E9B8-40BB-9AAA-79CDC6259AF6}"/>
              </a:ext>
            </a:extLst>
          </p:cNvPr>
          <p:cNvSpPr/>
          <p:nvPr/>
        </p:nvSpPr>
        <p:spPr>
          <a:xfrm>
            <a:off x="5233988" y="3946882"/>
            <a:ext cx="6328092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software installs itself on your device and can steal your passwords, email addresses and personal information.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F7EED7A-793D-4C94-9B60-09DD0059905A}"/>
              </a:ext>
            </a:extLst>
          </p:cNvPr>
          <p:cNvSpPr/>
          <p:nvPr/>
        </p:nvSpPr>
        <p:spPr>
          <a:xfrm>
            <a:off x="5233988" y="4594642"/>
            <a:ext cx="6328092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software uses false advertisements online to infect your computer and steal your information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FAE2C6-A895-4868-A491-A816795992FA}"/>
              </a:ext>
            </a:extLst>
          </p:cNvPr>
          <p:cNvSpPr/>
          <p:nvPr/>
        </p:nvSpPr>
        <p:spPr>
          <a:xfrm>
            <a:off x="5233988" y="5242401"/>
            <a:ext cx="6328092" cy="576000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software takes control of your computer and won’t release your data until money is paid to get it back. </a:t>
            </a:r>
          </a:p>
        </p:txBody>
      </p:sp>
    </p:spTree>
    <p:extLst>
      <p:ext uri="{BB962C8B-B14F-4D97-AF65-F5344CB8AC3E}">
        <p14:creationId xmlns:p14="http://schemas.microsoft.com/office/powerpoint/2010/main" val="682960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9B9A8D3-8C4E-4DE7-B816-D760833A79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19"/>
          <a:stretch/>
        </p:blipFill>
        <p:spPr>
          <a:xfrm>
            <a:off x="839788" y="2036582"/>
            <a:ext cx="4088187" cy="306300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90931"/>
          </a:xfrm>
          <a:prstGeom prst="rect">
            <a:avLst/>
          </a:prstGeom>
        </p:spPr>
        <p:txBody>
          <a:bodyPr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Defend and Attack!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13: How to Identify and Mitigate Cyber Threats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FD6FBA-11D6-40D7-B6A8-B29F3914D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306028" y="1318060"/>
            <a:ext cx="621947" cy="6219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0C218F2-5613-4A86-941D-5CE40E9115E8}"/>
              </a:ext>
            </a:extLst>
          </p:cNvPr>
          <p:cNvSpPr/>
          <p:nvPr/>
        </p:nvSpPr>
        <p:spPr>
          <a:xfrm>
            <a:off x="3958896" y="1681409"/>
            <a:ext cx="258598" cy="258598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BE39C7-C40C-4181-B829-BDF76C625827}"/>
              </a:ext>
            </a:extLst>
          </p:cNvPr>
          <p:cNvSpPr/>
          <p:nvPr/>
        </p:nvSpPr>
        <p:spPr>
          <a:xfrm>
            <a:off x="839788" y="5150878"/>
            <a:ext cx="917463" cy="917463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643261-D721-40AD-8672-32962FFAB4A9}"/>
              </a:ext>
            </a:extLst>
          </p:cNvPr>
          <p:cNvSpPr/>
          <p:nvPr/>
        </p:nvSpPr>
        <p:spPr>
          <a:xfrm>
            <a:off x="1836064" y="5150878"/>
            <a:ext cx="365665" cy="365665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A2CEB9-6766-416B-86A5-8D2E239F64B2}"/>
              </a:ext>
            </a:extLst>
          </p:cNvPr>
          <p:cNvSpPr/>
          <p:nvPr/>
        </p:nvSpPr>
        <p:spPr>
          <a:xfrm>
            <a:off x="3712571" y="3920157"/>
            <a:ext cx="1009845" cy="1009845"/>
          </a:xfrm>
          <a:prstGeom prst="ellipse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53C3D8-B59B-4B18-9BEE-0B9070FD1CB5}"/>
              </a:ext>
            </a:extLst>
          </p:cNvPr>
          <p:cNvSpPr/>
          <p:nvPr/>
        </p:nvSpPr>
        <p:spPr>
          <a:xfrm flipH="1">
            <a:off x="5820870" y="2036583"/>
            <a:ext cx="6391887" cy="720666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5DAA5A8-AC2A-408B-99AC-E6B73D3581D9}"/>
              </a:ext>
            </a:extLst>
          </p:cNvPr>
          <p:cNvSpPr/>
          <p:nvPr/>
        </p:nvSpPr>
        <p:spPr>
          <a:xfrm flipH="1">
            <a:off x="5800113" y="2819292"/>
            <a:ext cx="6391887" cy="720666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76DA43B-889A-4EBC-A35D-BE2470F66A30}"/>
              </a:ext>
            </a:extLst>
          </p:cNvPr>
          <p:cNvSpPr/>
          <p:nvPr/>
        </p:nvSpPr>
        <p:spPr>
          <a:xfrm flipH="1">
            <a:off x="5800113" y="3602001"/>
            <a:ext cx="6391887" cy="720666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5C0670-B1B3-4738-95D9-42439D4678D9}"/>
              </a:ext>
            </a:extLst>
          </p:cNvPr>
          <p:cNvSpPr/>
          <p:nvPr/>
        </p:nvSpPr>
        <p:spPr>
          <a:xfrm flipH="1">
            <a:off x="5019832" y="2036583"/>
            <a:ext cx="6391887" cy="72066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activity, you will get a taste of how cybersecurity involves thinking about possible attacks.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066CD0-B26C-4AFF-950B-2F36DD0EF99E}"/>
              </a:ext>
            </a:extLst>
          </p:cNvPr>
          <p:cNvSpPr/>
          <p:nvPr/>
        </p:nvSpPr>
        <p:spPr>
          <a:xfrm flipH="1">
            <a:off x="5019832" y="2819292"/>
            <a:ext cx="6391887" cy="72066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two kinds of teams: Red Team and Blue Team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80787C-3C1F-4838-A3DE-ADF9260FD619}"/>
              </a:ext>
            </a:extLst>
          </p:cNvPr>
          <p:cNvSpPr/>
          <p:nvPr/>
        </p:nvSpPr>
        <p:spPr>
          <a:xfrm flipH="1">
            <a:off x="5019832" y="3602001"/>
            <a:ext cx="6391887" cy="72066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Red Teams: you are trying to find out the secret information that the Blue Teams have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41F9B04-5961-48B2-865D-E63F1A237BFA}"/>
              </a:ext>
            </a:extLst>
          </p:cNvPr>
          <p:cNvSpPr/>
          <p:nvPr/>
        </p:nvSpPr>
        <p:spPr>
          <a:xfrm flipH="1">
            <a:off x="5800113" y="4384711"/>
            <a:ext cx="6391887" cy="720666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DC203C-C18C-4972-A34D-EE4640302F6D}"/>
              </a:ext>
            </a:extLst>
          </p:cNvPr>
          <p:cNvSpPr/>
          <p:nvPr/>
        </p:nvSpPr>
        <p:spPr>
          <a:xfrm flipH="1">
            <a:off x="5019832" y="4384711"/>
            <a:ext cx="6391887" cy="72066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Blue Teams: you will be in possession of some secret information which you must guard from the Red Teams</a:t>
            </a:r>
          </a:p>
        </p:txBody>
      </p:sp>
    </p:spTree>
    <p:extLst>
      <p:ext uri="{BB962C8B-B14F-4D97-AF65-F5344CB8AC3E}">
        <p14:creationId xmlns:p14="http://schemas.microsoft.com/office/powerpoint/2010/main" val="864763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9B9A8D3-8C4E-4DE7-B816-D760833A79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19"/>
          <a:stretch/>
        </p:blipFill>
        <p:spPr>
          <a:xfrm>
            <a:off x="839788" y="2036582"/>
            <a:ext cx="4088187" cy="306300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90931"/>
          </a:xfrm>
          <a:prstGeom prst="rect">
            <a:avLst/>
          </a:prstGeom>
        </p:spPr>
        <p:txBody>
          <a:bodyPr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Defend and Attack!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13: How to Identify and Mitigate Cyber Threats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2FD6FBA-11D6-40D7-B6A8-B29F3914D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306028" y="1318060"/>
            <a:ext cx="621947" cy="6219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0C218F2-5613-4A86-941D-5CE40E9115E8}"/>
              </a:ext>
            </a:extLst>
          </p:cNvPr>
          <p:cNvSpPr/>
          <p:nvPr/>
        </p:nvSpPr>
        <p:spPr>
          <a:xfrm>
            <a:off x="3958896" y="1681409"/>
            <a:ext cx="258598" cy="258598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BE39C7-C40C-4181-B829-BDF76C625827}"/>
              </a:ext>
            </a:extLst>
          </p:cNvPr>
          <p:cNvSpPr/>
          <p:nvPr/>
        </p:nvSpPr>
        <p:spPr>
          <a:xfrm>
            <a:off x="839788" y="5150878"/>
            <a:ext cx="917463" cy="917463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643261-D721-40AD-8672-32962FFAB4A9}"/>
              </a:ext>
            </a:extLst>
          </p:cNvPr>
          <p:cNvSpPr/>
          <p:nvPr/>
        </p:nvSpPr>
        <p:spPr>
          <a:xfrm>
            <a:off x="1836064" y="5150878"/>
            <a:ext cx="365665" cy="365665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A2CEB9-6766-416B-86A5-8D2E239F64B2}"/>
              </a:ext>
            </a:extLst>
          </p:cNvPr>
          <p:cNvSpPr/>
          <p:nvPr/>
        </p:nvSpPr>
        <p:spPr>
          <a:xfrm>
            <a:off x="3712571" y="3920157"/>
            <a:ext cx="1009845" cy="1009845"/>
          </a:xfrm>
          <a:prstGeom prst="ellipse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5C0670-B1B3-4738-95D9-42439D4678D9}"/>
              </a:ext>
            </a:extLst>
          </p:cNvPr>
          <p:cNvSpPr/>
          <p:nvPr/>
        </p:nvSpPr>
        <p:spPr>
          <a:xfrm flipH="1">
            <a:off x="5019831" y="2036583"/>
            <a:ext cx="7172169" cy="30630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720000" rtlCol="0" anchor="ctr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your teams are established, you can meet for 3-5 minutes to discuss your strategies.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you obtain the secret information?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you defend your secret information?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sharing your strategies with the class.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imagine that you can use any resources that would normally be available to you. </a:t>
            </a:r>
          </a:p>
        </p:txBody>
      </p:sp>
    </p:spTree>
    <p:extLst>
      <p:ext uri="{BB962C8B-B14F-4D97-AF65-F5344CB8AC3E}">
        <p14:creationId xmlns:p14="http://schemas.microsoft.com/office/powerpoint/2010/main" val="1129294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F3AC335-5C23-46F8-8B96-BB679072EB4C}"/>
              </a:ext>
            </a:extLst>
          </p:cNvPr>
          <p:cNvSpPr/>
          <p:nvPr/>
        </p:nvSpPr>
        <p:spPr>
          <a:xfrm>
            <a:off x="1767592" y="1891599"/>
            <a:ext cx="10424408" cy="43726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60000" rIns="864000" rtlCol="0" anchor="ctr"/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What are your strategies to obtain the secret information?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How did you choose the strategies that you thought would work the best?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Do you think you would be able to succeed?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Have you thought about what the blue team will do in response to defend themselves against your attack?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90931"/>
          </a:xfrm>
          <a:prstGeom prst="rect">
            <a:avLst/>
          </a:prstGeom>
        </p:spPr>
        <p:txBody>
          <a:bodyPr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Attack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13: How to Identify and Mitigate Cyber Threats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F8AD5B-842B-418D-A297-126B82DC7E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67592" y="1809634"/>
            <a:ext cx="4326677" cy="445464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42EEB94-7BBE-4445-AFF6-F76FE6A728A8}"/>
              </a:ext>
            </a:extLst>
          </p:cNvPr>
          <p:cNvSpPr/>
          <p:nvPr/>
        </p:nvSpPr>
        <p:spPr>
          <a:xfrm>
            <a:off x="455149" y="5046134"/>
            <a:ext cx="1218151" cy="1218151"/>
          </a:xfrm>
          <a:prstGeom prst="ellipse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A079EF40-ED71-4D6C-843E-1AED67BFEE3A}"/>
              </a:ext>
            </a:extLst>
          </p:cNvPr>
          <p:cNvSpPr/>
          <p:nvPr/>
        </p:nvSpPr>
        <p:spPr>
          <a:xfrm rot="10800000">
            <a:off x="6309962" y="2240658"/>
            <a:ext cx="669834" cy="669834"/>
          </a:xfrm>
          <a:prstGeom prst="flowChartDelay">
            <a:avLst/>
          </a:prstGeom>
          <a:solidFill>
            <a:srgbClr val="ED2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A08AA3-D5B6-4327-85D1-920EC1193E52}"/>
              </a:ext>
            </a:extLst>
          </p:cNvPr>
          <p:cNvSpPr/>
          <p:nvPr/>
        </p:nvSpPr>
        <p:spPr>
          <a:xfrm>
            <a:off x="6802120" y="2240658"/>
            <a:ext cx="5389880" cy="669834"/>
          </a:xfrm>
          <a:prstGeom prst="rect">
            <a:avLst/>
          </a:prstGeom>
          <a:solidFill>
            <a:srgbClr val="ED2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210A32-010B-4E1D-906D-7E8B944919CD}"/>
              </a:ext>
            </a:extLst>
          </p:cNvPr>
          <p:cNvSpPr/>
          <p:nvPr/>
        </p:nvSpPr>
        <p:spPr>
          <a:xfrm>
            <a:off x="6395910" y="2367481"/>
            <a:ext cx="5798773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000" b="1" kern="0" dirty="0">
                <a:solidFill>
                  <a:schemeClr val="bg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Red teams</a:t>
            </a:r>
          </a:p>
        </p:txBody>
      </p:sp>
    </p:spTree>
    <p:extLst>
      <p:ext uri="{BB962C8B-B14F-4D97-AF65-F5344CB8AC3E}">
        <p14:creationId xmlns:p14="http://schemas.microsoft.com/office/powerpoint/2010/main" val="1864780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2974</TotalTime>
  <Words>867</Words>
  <Application>Microsoft Office PowerPoint</Application>
  <PresentationFormat>Widescreen</PresentationFormat>
  <Paragraphs>102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2699</cp:lastModifiedBy>
  <cp:revision>90</cp:revision>
  <dcterms:created xsi:type="dcterms:W3CDTF">2022-01-21T07:53:15Z</dcterms:created>
  <dcterms:modified xsi:type="dcterms:W3CDTF">2022-05-31T06:15:05Z</dcterms:modified>
</cp:coreProperties>
</file>