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5" r:id="rId3"/>
    <p:sldId id="306" r:id="rId4"/>
    <p:sldId id="307" r:id="rId5"/>
    <p:sldId id="308" r:id="rId6"/>
    <p:sldId id="309" r:id="rId7"/>
    <p:sldId id="310" r:id="rId8"/>
    <p:sldId id="311" r:id="rId9"/>
    <p:sldId id="299" r:id="rId10"/>
    <p:sldId id="312"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04B04F"/>
    <a:srgbClr val="21B573"/>
    <a:srgbClr val="CFF9E2"/>
    <a:srgbClr val="DDF0FF"/>
    <a:srgbClr val="0064DF"/>
    <a:srgbClr val="15B15B"/>
    <a:srgbClr val="FFFFFF"/>
    <a:srgbClr val="ED2224"/>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B71F5-A6B1-48F3-8B89-47130BE315C7}" v="2" dt="2022-05-31T06:09:37.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291" autoAdjust="0"/>
  </p:normalViewPr>
  <p:slideViewPr>
    <p:cSldViewPr snapToGrid="0" snapToObjects="1" showGuides="1">
      <p:cViewPr varScale="1">
        <p:scale>
          <a:sx n="65" d="100"/>
          <a:sy n="65" d="100"/>
        </p:scale>
        <p:origin x="780"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AB9B71F5-A6B1-48F3-8B89-47130BE315C7}"/>
    <pc:docChg chg="custSel modSld">
      <pc:chgData name="2699" userId="d41f716e-f956-461f-8b98-7761afdba872" providerId="ADAL" clId="{AB9B71F5-A6B1-48F3-8B89-47130BE315C7}" dt="2022-05-31T06:09:37.163" v="3" actId="1076"/>
      <pc:docMkLst>
        <pc:docMk/>
      </pc:docMkLst>
      <pc:sldChg chg="delSp modSp mod">
        <pc:chgData name="2699" userId="d41f716e-f956-461f-8b98-7761afdba872" providerId="ADAL" clId="{AB9B71F5-A6B1-48F3-8B89-47130BE315C7}" dt="2022-05-31T06:09:37.163" v="3" actId="1076"/>
        <pc:sldMkLst>
          <pc:docMk/>
          <pc:sldMk cId="95493618" sldId="313"/>
        </pc:sldMkLst>
        <pc:grpChg chg="del">
          <ac:chgData name="2699" userId="d41f716e-f956-461f-8b98-7761afdba872" providerId="ADAL" clId="{AB9B71F5-A6B1-48F3-8B89-47130BE315C7}" dt="2022-05-31T06:09:21.309" v="0" actId="478"/>
          <ac:grpSpMkLst>
            <pc:docMk/>
            <pc:sldMk cId="95493618" sldId="313"/>
            <ac:grpSpMk id="2" creationId="{04DCC066-D362-4588-B5B0-8AB8D6294002}"/>
          </ac:grpSpMkLst>
        </pc:grpChg>
        <pc:picChg chg="del topLvl">
          <ac:chgData name="2699" userId="d41f716e-f956-461f-8b98-7761afdba872" providerId="ADAL" clId="{AB9B71F5-A6B1-48F3-8B89-47130BE315C7}" dt="2022-05-31T06:09:21.309" v="0" actId="478"/>
          <ac:picMkLst>
            <pc:docMk/>
            <pc:sldMk cId="95493618" sldId="313"/>
            <ac:picMk id="9" creationId="{F200429E-7AED-374D-8DA9-80F70843F875}"/>
          </ac:picMkLst>
        </pc:picChg>
        <pc:picChg chg="mod topLvl">
          <ac:chgData name="2699" userId="d41f716e-f956-461f-8b98-7761afdba872" providerId="ADAL" clId="{AB9B71F5-A6B1-48F3-8B89-47130BE315C7}" dt="2022-05-31T06:09:37.163" v="3" actId="1076"/>
          <ac:picMkLst>
            <pc:docMk/>
            <pc:sldMk cId="95493618" sldId="313"/>
            <ac:picMk id="1026" creationId="{73A3A52A-857E-4314-8E4B-FF1DEC3C6C5F}"/>
          </ac:picMkLst>
        </pc:picChg>
        <pc:cxnChg chg="del">
          <ac:chgData name="2699" userId="d41f716e-f956-461f-8b98-7761afdba872" providerId="ADAL" clId="{AB9B71F5-A6B1-48F3-8B89-47130BE315C7}" dt="2022-05-31T06:09:23.098" v="1" actId="478"/>
          <ac:cxnSpMkLst>
            <pc:docMk/>
            <pc:sldMk cId="95493618" sldId="313"/>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9</a:t>
            </a:fld>
            <a:endParaRPr lang="en-IN"/>
          </a:p>
        </p:txBody>
      </p:sp>
    </p:spTree>
    <p:extLst>
      <p:ext uri="{BB962C8B-B14F-4D97-AF65-F5344CB8AC3E}">
        <p14:creationId xmlns:p14="http://schemas.microsoft.com/office/powerpoint/2010/main" val="84724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UhhYSrUHnao?feature=oembed" TargetMode="Externa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0840" y="3619500"/>
            <a:ext cx="1242060" cy="12420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a:stretch>
            <a:fillRect/>
          </a:stretch>
        </p:blipFill>
        <p:spPr>
          <a:xfrm>
            <a:off x="3148211" y="3878740"/>
            <a:ext cx="767317" cy="769300"/>
          </a:xfrm>
          <a:prstGeom prst="rect">
            <a:avLst/>
          </a:prstGeom>
        </p:spPr>
      </p:pic>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386062" y="3727504"/>
            <a:ext cx="5101213" cy="907941"/>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3</a:t>
            </a:r>
          </a:p>
          <a:p>
            <a:endParaRPr lang="en-US" sz="500" spc="300" dirty="0">
              <a:solidFill>
                <a:schemeClr val="bg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FFFF00"/>
              </a:buClr>
              <a:buSzPts val="2400"/>
              <a:buFont typeface="Arial"/>
              <a:buNone/>
            </a:pPr>
            <a:r>
              <a:rPr lang="en-US" sz="2400" b="1" i="0" u="none" strike="noStrike" cap="none" dirty="0">
                <a:solidFill>
                  <a:srgbClr val="FFFF00"/>
                </a:solidFill>
                <a:latin typeface="Arial"/>
                <a:ea typeface="Arial"/>
                <a:cs typeface="Arial"/>
                <a:sym typeface="Arial"/>
              </a:rPr>
              <a:t>HOW LONG IS FOREVER?</a:t>
            </a:r>
            <a:endParaRPr lang="en-US" sz="1800" dirty="0"/>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9665167"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Poster making</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68472552-E2FB-4ABA-A7F8-4655B5DB07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001" y="2173825"/>
            <a:ext cx="7316072" cy="4376418"/>
          </a:xfrm>
          <a:prstGeom prst="rect">
            <a:avLst/>
          </a:prstGeom>
        </p:spPr>
      </p:pic>
      <p:sp>
        <p:nvSpPr>
          <p:cNvPr id="11" name="Rectangle 10">
            <a:extLst>
              <a:ext uri="{FF2B5EF4-FFF2-40B4-BE49-F238E27FC236}">
                <a16:creationId xmlns:a16="http://schemas.microsoft.com/office/drawing/2014/main" id="{871C91E0-FB3A-4354-AF73-D2023F138B43}"/>
              </a:ext>
            </a:extLst>
          </p:cNvPr>
          <p:cNvSpPr/>
          <p:nvPr/>
        </p:nvSpPr>
        <p:spPr>
          <a:xfrm>
            <a:off x="640115" y="1170435"/>
            <a:ext cx="10836184" cy="1484252"/>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kern="0" dirty="0">
                <a:latin typeface="Arial" panose="020B0604020202020204" pitchFamily="34" charset="0"/>
                <a:ea typeface="Montserrat"/>
                <a:cs typeface="Arial" panose="020B0604020202020204" pitchFamily="34" charset="0"/>
                <a:sym typeface="Montserrat"/>
              </a:rPr>
              <a:t>Create a poster in which you document different examples of who might be a part of your online audience </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Visible and invisible. </a:t>
            </a:r>
          </a:p>
        </p:txBody>
      </p:sp>
    </p:spTree>
    <p:extLst>
      <p:ext uri="{BB962C8B-B14F-4D97-AF65-F5344CB8AC3E}">
        <p14:creationId xmlns:p14="http://schemas.microsoft.com/office/powerpoint/2010/main" val="54744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9549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1848225"/>
            <a:ext cx="7980680" cy="431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80000" rIns="324000" rtlCol="0" anchor="t"/>
          <a:lstStyle/>
          <a:p>
            <a:pPr>
              <a:spcBef>
                <a:spcPts val="600"/>
              </a:spcBef>
              <a:spcAft>
                <a:spcPts val="600"/>
              </a:spcAft>
            </a:pPr>
            <a:r>
              <a:rPr lang="en-US" sz="2400" b="1" dirty="0">
                <a:solidFill>
                  <a:schemeClr val="tx1"/>
                </a:solidFill>
              </a:rPr>
              <a:t>Case Study:  Prateek’s University Admissions</a:t>
            </a:r>
          </a:p>
          <a:p>
            <a:pPr>
              <a:spcBef>
                <a:spcPts val="600"/>
              </a:spcBef>
              <a:spcAft>
                <a:spcPts val="600"/>
              </a:spcAft>
            </a:pPr>
            <a:r>
              <a:rPr lang="en-US" dirty="0">
                <a:solidFill>
                  <a:schemeClr val="tx1"/>
                </a:solidFill>
              </a:rPr>
              <a:t>Prateek has applied for admission to a prestigious university. He has good grades and has cleared the entrance exams and interviews. One day he receives an email from the university saying that he will not receive admission to the school due to the university’s zero-tolerance policy on bullying.</a:t>
            </a:r>
          </a:p>
          <a:p>
            <a:pPr>
              <a:spcBef>
                <a:spcPts val="600"/>
              </a:spcBef>
              <a:spcAft>
                <a:spcPts val="600"/>
              </a:spcAft>
            </a:pPr>
            <a:r>
              <a:rPr lang="en-US" dirty="0">
                <a:solidFill>
                  <a:schemeClr val="tx1"/>
                </a:solidFill>
              </a:rPr>
              <a:t>Prateek is surprised as he has not bullied anyone since he got into high school. He decides to go to the admissions counsellor to find out the exact reason for the rejection of his application.</a:t>
            </a:r>
          </a:p>
          <a:p>
            <a:pPr>
              <a:spcBef>
                <a:spcPts val="600"/>
              </a:spcBef>
              <a:spcAft>
                <a:spcPts val="600"/>
              </a:spcAft>
            </a:pPr>
            <a:r>
              <a:rPr lang="en-US" dirty="0">
                <a:solidFill>
                  <a:schemeClr val="tx1"/>
                </a:solidFill>
              </a:rPr>
              <a:t>The admissions counsellor shows him an objectionable and abusive writeup he had posted around 6 years ago about a classmate. The university had seen this online and reconsidered Prateek’s application in a new light. </a:t>
            </a:r>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12597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Forever Footprint!</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EF8D6FE-4BB6-4004-A3B5-9156D41027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4168" y="1683979"/>
            <a:ext cx="1698543" cy="4604450"/>
          </a:xfrm>
          <a:prstGeom prst="rect">
            <a:avLst/>
          </a:prstGeom>
        </p:spPr>
      </p:pic>
      <p:sp>
        <p:nvSpPr>
          <p:cNvPr id="11" name="Rectangle 10">
            <a:extLst>
              <a:ext uri="{FF2B5EF4-FFF2-40B4-BE49-F238E27FC236}">
                <a16:creationId xmlns:a16="http://schemas.microsoft.com/office/drawing/2014/main" id="{A513F697-3FA4-4948-810E-510681BED2E1}"/>
              </a:ext>
            </a:extLst>
          </p:cNvPr>
          <p:cNvSpPr/>
          <p:nvPr/>
        </p:nvSpPr>
        <p:spPr>
          <a:xfrm>
            <a:off x="640115" y="1170435"/>
            <a:ext cx="3089977"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rgbClr val="0064E0"/>
                </a:solidFill>
                <a:latin typeface="Arial" panose="020B0604020202020204" pitchFamily="34" charset="0"/>
                <a:ea typeface="Montserrat"/>
                <a:cs typeface="Arial" panose="020B0604020202020204" pitchFamily="34" charset="0"/>
                <a:sym typeface="Montserrat"/>
              </a:rPr>
              <a:t>Let’s meet Prateek</a:t>
            </a:r>
          </a:p>
        </p:txBody>
      </p:sp>
    </p:spTree>
    <p:extLst>
      <p:ext uri="{BB962C8B-B14F-4D97-AF65-F5344CB8AC3E}">
        <p14:creationId xmlns:p14="http://schemas.microsoft.com/office/powerpoint/2010/main" val="11867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676A18-79DF-404E-9925-2EEAE3CEF468}"/>
              </a:ext>
            </a:extLst>
          </p:cNvPr>
          <p:cNvPicPr>
            <a:picLocks noChangeAspect="1"/>
          </p:cNvPicPr>
          <p:nvPr/>
        </p:nvPicPr>
        <p:blipFill>
          <a:blip r:embed="rId2"/>
          <a:srcRect/>
          <a:stretch/>
        </p:blipFill>
        <p:spPr>
          <a:xfrm>
            <a:off x="4075" y="-7328"/>
            <a:ext cx="12183848" cy="6567856"/>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Did You Know?</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2" name="Rectangle 11">
            <a:extLst>
              <a:ext uri="{FF2B5EF4-FFF2-40B4-BE49-F238E27FC236}">
                <a16:creationId xmlns:a16="http://schemas.microsoft.com/office/drawing/2014/main" id="{7AE5F19E-259F-4456-9530-2FD94A585E83}"/>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549F233D-B624-4E07-8BA4-1F53434207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6619" y="1163342"/>
            <a:ext cx="1457094" cy="1261279"/>
          </a:xfrm>
          <a:prstGeom prst="rect">
            <a:avLst/>
          </a:prstGeom>
        </p:spPr>
      </p:pic>
      <p:pic>
        <p:nvPicPr>
          <p:cNvPr id="14" name="Graphic 13">
            <a:extLst>
              <a:ext uri="{FF2B5EF4-FFF2-40B4-BE49-F238E27FC236}">
                <a16:creationId xmlns:a16="http://schemas.microsoft.com/office/drawing/2014/main" id="{65AAC2FE-9E1E-4329-90AE-A00F76D2C9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5000" y="2289167"/>
            <a:ext cx="5991665" cy="3197233"/>
          </a:xfrm>
          <a:prstGeom prst="rect">
            <a:avLst/>
          </a:prstGeom>
        </p:spPr>
      </p:pic>
      <p:sp>
        <p:nvSpPr>
          <p:cNvPr id="15" name="Rectangle 14">
            <a:extLst>
              <a:ext uri="{FF2B5EF4-FFF2-40B4-BE49-F238E27FC236}">
                <a16:creationId xmlns:a16="http://schemas.microsoft.com/office/drawing/2014/main" id="{4B479E96-03E1-4EE6-A243-48C52D5F3B51}"/>
              </a:ext>
            </a:extLst>
          </p:cNvPr>
          <p:cNvSpPr/>
          <p:nvPr/>
        </p:nvSpPr>
        <p:spPr>
          <a:xfrm>
            <a:off x="5923041" y="2586691"/>
            <a:ext cx="5576410" cy="2436629"/>
          </a:xfrm>
          <a:prstGeom prst="rect">
            <a:avLst/>
          </a:prstGeom>
          <a:solidFill>
            <a:schemeClr val="tx1">
              <a:alpha val="0"/>
            </a:schemeClr>
          </a:solidFill>
        </p:spPr>
        <p:txBody>
          <a:bodyPr wrap="square">
            <a:spAutoFit/>
          </a:bodyPr>
          <a:lstStyle/>
          <a:p>
            <a:pPr>
              <a:lnSpc>
                <a:spcPts val="3100"/>
              </a:lnSpc>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37% of employers use social networks to screen potential job candidates. That means about two in five companies browse your social media profiles to evaluate your character and personality – and some even base their hiring decision on what they find.</a:t>
            </a:r>
          </a:p>
        </p:txBody>
      </p:sp>
      <p:sp>
        <p:nvSpPr>
          <p:cNvPr id="10" name="Rectangle 9">
            <a:extLst>
              <a:ext uri="{FF2B5EF4-FFF2-40B4-BE49-F238E27FC236}">
                <a16:creationId xmlns:a16="http://schemas.microsoft.com/office/drawing/2014/main" id="{B118CE1C-76CB-48D0-9078-20CD8CFC125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310577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Analyze This</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13F697-3FA4-4948-810E-510681BED2E1}"/>
              </a:ext>
            </a:extLst>
          </p:cNvPr>
          <p:cNvSpPr/>
          <p:nvPr/>
        </p:nvSpPr>
        <p:spPr>
          <a:xfrm>
            <a:off x="640115" y="1170435"/>
            <a:ext cx="7751531"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rgbClr val="0064E0"/>
                </a:solidFill>
                <a:latin typeface="Arial" panose="020B0604020202020204" pitchFamily="34" charset="0"/>
                <a:ea typeface="Montserrat"/>
                <a:cs typeface="Arial" panose="020B0604020202020204" pitchFamily="34" charset="0"/>
                <a:sym typeface="Montserrat"/>
              </a:rPr>
              <a:t>Are you positive or negative? </a:t>
            </a:r>
          </a:p>
        </p:txBody>
      </p:sp>
      <p:sp>
        <p:nvSpPr>
          <p:cNvPr id="18" name="Rectangle 17">
            <a:extLst>
              <a:ext uri="{FF2B5EF4-FFF2-40B4-BE49-F238E27FC236}">
                <a16:creationId xmlns:a16="http://schemas.microsoft.com/office/drawing/2014/main" id="{9E22F616-EBA3-42E6-8C5A-40FC81BF04B7}"/>
              </a:ext>
            </a:extLst>
          </p:cNvPr>
          <p:cNvSpPr/>
          <p:nvPr/>
        </p:nvSpPr>
        <p:spPr>
          <a:xfrm>
            <a:off x="846649" y="2235213"/>
            <a:ext cx="3447557" cy="3876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396000" rIns="324000" rtlCol="0" anchor="t"/>
          <a:lstStyle/>
          <a:p>
            <a:pPr marL="285750" indent="-285750">
              <a:spcBef>
                <a:spcPts val="600"/>
              </a:spcBef>
              <a:spcAft>
                <a:spcPts val="600"/>
              </a:spcAft>
              <a:buFont typeface="Arial" panose="020B0604020202020204" pitchFamily="34" charset="0"/>
              <a:buChar char="•"/>
            </a:pPr>
            <a:r>
              <a:rPr lang="en-US" sz="1600" dirty="0">
                <a:solidFill>
                  <a:schemeClr val="tx1"/>
                </a:solidFill>
              </a:rPr>
              <a:t>Post a comment on a friend’s vacation photo</a:t>
            </a:r>
          </a:p>
          <a:p>
            <a:pPr marL="285750" indent="-285750">
              <a:spcBef>
                <a:spcPts val="600"/>
              </a:spcBef>
              <a:spcAft>
                <a:spcPts val="600"/>
              </a:spcAft>
              <a:buFont typeface="Arial" panose="020B0604020202020204" pitchFamily="34" charset="0"/>
              <a:buChar char="•"/>
            </a:pPr>
            <a:r>
              <a:rPr lang="en-US" sz="1600" dirty="0">
                <a:solidFill>
                  <a:schemeClr val="tx1"/>
                </a:solidFill>
              </a:rPr>
              <a:t>Post a photo to your story in which your friend is making a funny face</a:t>
            </a:r>
          </a:p>
          <a:p>
            <a:pPr marL="285750" indent="-285750">
              <a:spcBef>
                <a:spcPts val="600"/>
              </a:spcBef>
              <a:spcAft>
                <a:spcPts val="600"/>
              </a:spcAft>
              <a:buFont typeface="Arial" panose="020B0604020202020204" pitchFamily="34" charset="0"/>
              <a:buChar char="•"/>
            </a:pPr>
            <a:r>
              <a:rPr lang="en-US" sz="1600" dirty="0">
                <a:solidFill>
                  <a:schemeClr val="tx1"/>
                </a:solidFill>
              </a:rPr>
              <a:t>Your friend just posted that she did not do well in her math exam </a:t>
            </a:r>
          </a:p>
          <a:p>
            <a:pPr marL="285750" indent="-285750">
              <a:spcBef>
                <a:spcPts val="600"/>
              </a:spcBef>
              <a:spcAft>
                <a:spcPts val="600"/>
              </a:spcAft>
              <a:buFont typeface="Arial" panose="020B0604020202020204" pitchFamily="34" charset="0"/>
              <a:buChar char="•"/>
            </a:pPr>
            <a:r>
              <a:rPr lang="en-US" sz="1600" dirty="0">
                <a:solidFill>
                  <a:schemeClr val="tx1"/>
                </a:solidFill>
              </a:rPr>
              <a:t>Your friend’s story had a photo of his uncle’s house which looks worn down and needs new paint</a:t>
            </a:r>
          </a:p>
        </p:txBody>
      </p:sp>
      <p:sp>
        <p:nvSpPr>
          <p:cNvPr id="19" name="Rectangle 18">
            <a:extLst>
              <a:ext uri="{FF2B5EF4-FFF2-40B4-BE49-F238E27FC236}">
                <a16:creationId xmlns:a16="http://schemas.microsoft.com/office/drawing/2014/main" id="{B4767B8F-543A-4638-B2B4-7E16CE96FAFA}"/>
              </a:ext>
            </a:extLst>
          </p:cNvPr>
          <p:cNvSpPr/>
          <p:nvPr/>
        </p:nvSpPr>
        <p:spPr>
          <a:xfrm>
            <a:off x="4405864" y="2235213"/>
            <a:ext cx="3447557" cy="3876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396000" rIns="324000" rtlCol="0" anchor="t"/>
          <a:lstStyle/>
          <a:p>
            <a:pPr marL="285750" indent="-285750">
              <a:spcBef>
                <a:spcPts val="600"/>
              </a:spcBef>
              <a:spcAft>
                <a:spcPts val="600"/>
              </a:spcAft>
              <a:buFont typeface="Arial" panose="020B0604020202020204" pitchFamily="34" charset="0"/>
              <a:buChar char="•"/>
            </a:pPr>
            <a:r>
              <a:rPr lang="en-US" sz="1600">
                <a:solidFill>
                  <a:schemeClr val="tx1"/>
                </a:solidFill>
              </a:rPr>
              <a:t>Looks like fun! I wish I could be there too.  ☺</a:t>
            </a:r>
            <a:endParaRPr lang="en-US" sz="1600" dirty="0">
              <a:solidFill>
                <a:schemeClr val="tx1"/>
              </a:solidFill>
            </a:endParaRPr>
          </a:p>
        </p:txBody>
      </p:sp>
      <p:sp>
        <p:nvSpPr>
          <p:cNvPr id="20" name="Rectangle 19">
            <a:extLst>
              <a:ext uri="{FF2B5EF4-FFF2-40B4-BE49-F238E27FC236}">
                <a16:creationId xmlns:a16="http://schemas.microsoft.com/office/drawing/2014/main" id="{6000D61E-066C-4915-B35C-E3991E7B8F5C}"/>
              </a:ext>
            </a:extLst>
          </p:cNvPr>
          <p:cNvSpPr/>
          <p:nvPr/>
        </p:nvSpPr>
        <p:spPr>
          <a:xfrm>
            <a:off x="7965079" y="2235213"/>
            <a:ext cx="3447557" cy="3876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396000" rIns="324000" rtlCol="0" anchor="t"/>
          <a:lstStyle/>
          <a:p>
            <a:pPr marL="285750" indent="-285750">
              <a:spcBef>
                <a:spcPts val="600"/>
              </a:spcBef>
              <a:spcAft>
                <a:spcPts val="600"/>
              </a:spcAft>
              <a:buFont typeface="Arial" panose="020B0604020202020204" pitchFamily="34" charset="0"/>
              <a:buChar char="•"/>
            </a:pPr>
            <a:r>
              <a:rPr lang="en-US" sz="1600">
                <a:solidFill>
                  <a:schemeClr val="tx1"/>
                </a:solidFill>
              </a:rPr>
              <a:t>Gross! Why did you go to such a dirty place for vacation? </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B6A9B8C5-E597-4A92-B55A-73BAAA526D24}"/>
              </a:ext>
            </a:extLst>
          </p:cNvPr>
          <p:cNvSpPr/>
          <p:nvPr/>
        </p:nvSpPr>
        <p:spPr>
          <a:xfrm>
            <a:off x="1282893" y="1742570"/>
            <a:ext cx="2575068" cy="774227"/>
          </a:xfrm>
          <a:prstGeom prst="roundRect">
            <a:avLst>
              <a:gd name="adj" fmla="val 1678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Activity</a:t>
            </a:r>
            <a:endParaRPr lang="en-IN" sz="32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5B4D0054-DE1B-4A03-8CF6-A7742C34DF34}"/>
              </a:ext>
            </a:extLst>
          </p:cNvPr>
          <p:cNvSpPr/>
          <p:nvPr/>
        </p:nvSpPr>
        <p:spPr>
          <a:xfrm>
            <a:off x="4842108" y="1742570"/>
            <a:ext cx="2575068" cy="774227"/>
          </a:xfrm>
          <a:prstGeom prst="roundRect">
            <a:avLst>
              <a:gd name="adj" fmla="val 16786"/>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Positive</a:t>
            </a:r>
            <a:endParaRPr lang="en-IN" sz="32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05AC36D2-82CF-44C5-99D0-04EC7D2EC899}"/>
              </a:ext>
            </a:extLst>
          </p:cNvPr>
          <p:cNvSpPr/>
          <p:nvPr/>
        </p:nvSpPr>
        <p:spPr>
          <a:xfrm>
            <a:off x="8401323" y="1742570"/>
            <a:ext cx="2575068" cy="774227"/>
          </a:xfrm>
          <a:prstGeom prst="roundRect">
            <a:avLst>
              <a:gd name="adj" fmla="val 1678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Negative</a:t>
            </a:r>
            <a:endParaRPr lang="en-IN"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Remember</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27BD5D-37C5-4F68-8000-C2B1AE9C4968}"/>
              </a:ext>
            </a:extLst>
          </p:cNvPr>
          <p:cNvSpPr/>
          <p:nvPr/>
        </p:nvSpPr>
        <p:spPr>
          <a:xfrm>
            <a:off x="828720" y="5563022"/>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67DDCE-EA55-4798-8869-76E4D1FB36A8}"/>
              </a:ext>
            </a:extLst>
          </p:cNvPr>
          <p:cNvSpPr/>
          <p:nvPr/>
        </p:nvSpPr>
        <p:spPr>
          <a:xfrm>
            <a:off x="6852279" y="3202004"/>
            <a:ext cx="4899454" cy="999781"/>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a:latin typeface="Arial" panose="020B0604020202020204" pitchFamily="34" charset="0"/>
                <a:cs typeface="Arial" panose="020B0604020202020204" pitchFamily="34" charset="0"/>
              </a:rPr>
              <a:t>There are times when it is better just to stay silent</a:t>
            </a:r>
          </a:p>
        </p:txBody>
      </p:sp>
      <p:sp>
        <p:nvSpPr>
          <p:cNvPr id="22" name="Rectangle 21">
            <a:extLst>
              <a:ext uri="{FF2B5EF4-FFF2-40B4-BE49-F238E27FC236}">
                <a16:creationId xmlns:a16="http://schemas.microsoft.com/office/drawing/2014/main" id="{AE04BD4D-A660-4B8B-9EB3-6EA42BC18C1A}"/>
              </a:ext>
            </a:extLst>
          </p:cNvPr>
          <p:cNvSpPr/>
          <p:nvPr/>
        </p:nvSpPr>
        <p:spPr>
          <a:xfrm>
            <a:off x="6847996" y="1998470"/>
            <a:ext cx="4899454" cy="999781"/>
          </a:xfrm>
          <a:prstGeom prst="rect">
            <a:avLst/>
          </a:prstGeom>
          <a:solidFill>
            <a:srgbClr val="0064E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a:latin typeface="Arial" panose="020B0604020202020204" pitchFamily="34" charset="0"/>
                <a:cs typeface="Arial" panose="020B0604020202020204" pitchFamily="34" charset="0"/>
              </a:rPr>
              <a:t>Not everything needs to be commented on</a:t>
            </a:r>
          </a:p>
        </p:txBody>
      </p:sp>
      <p:sp>
        <p:nvSpPr>
          <p:cNvPr id="25" name="Triangle 38">
            <a:extLst>
              <a:ext uri="{FF2B5EF4-FFF2-40B4-BE49-F238E27FC236}">
                <a16:creationId xmlns:a16="http://schemas.microsoft.com/office/drawing/2014/main" id="{AD168DD9-367B-4D60-A6D8-AD2692E18279}"/>
              </a:ext>
            </a:extLst>
          </p:cNvPr>
          <p:cNvSpPr/>
          <p:nvPr/>
        </p:nvSpPr>
        <p:spPr>
          <a:xfrm rot="5400000">
            <a:off x="6487948" y="2344146"/>
            <a:ext cx="720097" cy="308429"/>
          </a:xfrm>
          <a:prstGeom prst="triangle">
            <a:avLst/>
          </a:prstGeom>
          <a:solidFill>
            <a:srgbClr val="0064E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41">
            <a:extLst>
              <a:ext uri="{FF2B5EF4-FFF2-40B4-BE49-F238E27FC236}">
                <a16:creationId xmlns:a16="http://schemas.microsoft.com/office/drawing/2014/main" id="{7121ADCC-CD5A-4A3B-8567-7705B9F85057}"/>
              </a:ext>
            </a:extLst>
          </p:cNvPr>
          <p:cNvSpPr/>
          <p:nvPr/>
        </p:nvSpPr>
        <p:spPr>
          <a:xfrm rot="5400000">
            <a:off x="6487948" y="3547680"/>
            <a:ext cx="720097" cy="308429"/>
          </a:xfrm>
          <a:prstGeom prst="triangle">
            <a:avLst/>
          </a:prstGeom>
          <a:solidFill>
            <a:srgbClr val="00B14F"/>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94FEEF8-0DAB-4BA0-9BEC-1F2A1E143160}"/>
              </a:ext>
            </a:extLst>
          </p:cNvPr>
          <p:cNvSpPr/>
          <p:nvPr/>
        </p:nvSpPr>
        <p:spPr>
          <a:xfrm>
            <a:off x="6852279" y="4405538"/>
            <a:ext cx="4899454" cy="9997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dirty="0">
                <a:latin typeface="Arial" panose="020B0604020202020204" pitchFamily="34" charset="0"/>
                <a:cs typeface="Arial" panose="020B0604020202020204" pitchFamily="34" charset="0"/>
              </a:rPr>
              <a:t>And don’t forget the “grandmother” test – If you would be ashamed if your grandmother read what you wrote, then don’t share it online!</a:t>
            </a:r>
          </a:p>
        </p:txBody>
      </p:sp>
      <p:sp>
        <p:nvSpPr>
          <p:cNvPr id="29" name="Triangle 41">
            <a:extLst>
              <a:ext uri="{FF2B5EF4-FFF2-40B4-BE49-F238E27FC236}">
                <a16:creationId xmlns:a16="http://schemas.microsoft.com/office/drawing/2014/main" id="{FF8FB6D6-7BAD-439F-B06B-D59C55B9343F}"/>
              </a:ext>
            </a:extLst>
          </p:cNvPr>
          <p:cNvSpPr/>
          <p:nvPr/>
        </p:nvSpPr>
        <p:spPr>
          <a:xfrm rot="5400000">
            <a:off x="6487948" y="4751214"/>
            <a:ext cx="720097" cy="308429"/>
          </a:xfrm>
          <a:prstGeom prst="triangle">
            <a:avLst/>
          </a:prstGeom>
          <a:solidFill>
            <a:srgbClr val="00B0F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AC2146-83D7-452B-B830-FA3BCFF6AA6A}"/>
              </a:ext>
            </a:extLst>
          </p:cNvPr>
          <p:cNvPicPr>
            <a:picLocks noChangeAspect="1"/>
          </p:cNvPicPr>
          <p:nvPr/>
        </p:nvPicPr>
        <p:blipFill>
          <a:blip r:embed="rId2"/>
          <a:stretch>
            <a:fillRect/>
          </a:stretch>
        </p:blipFill>
        <p:spPr>
          <a:xfrm>
            <a:off x="828718" y="1800234"/>
            <a:ext cx="5586960" cy="3626290"/>
          </a:xfrm>
          <a:prstGeom prst="rect">
            <a:avLst/>
          </a:prstGeom>
        </p:spPr>
      </p:pic>
    </p:spTree>
    <p:extLst>
      <p:ext uri="{BB962C8B-B14F-4D97-AF65-F5344CB8AC3E}">
        <p14:creationId xmlns:p14="http://schemas.microsoft.com/office/powerpoint/2010/main" val="417323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0937B8-9CCA-4EC7-96CF-D6671C3B7956}"/>
              </a:ext>
            </a:extLst>
          </p:cNvPr>
          <p:cNvSpPr/>
          <p:nvPr/>
        </p:nvSpPr>
        <p:spPr>
          <a:xfrm>
            <a:off x="1" y="-4850"/>
            <a:ext cx="5589531" cy="657396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286615"/>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Reflection</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A05F9-D522-423D-8228-DB3FF12E77B1}"/>
              </a:ext>
            </a:extLst>
          </p:cNvPr>
          <p:cNvSpPr/>
          <p:nvPr/>
        </p:nvSpPr>
        <p:spPr>
          <a:xfrm>
            <a:off x="597137" y="1400182"/>
            <a:ext cx="4650503" cy="2758447"/>
          </a:xfrm>
          <a:prstGeom prst="rect">
            <a:avLst/>
          </a:prstGeom>
        </p:spPr>
        <p:txBody>
          <a:bodyPr wrap="square">
            <a:spAutoFit/>
          </a:bodyPr>
          <a:lstStyle/>
          <a:p>
            <a:pPr marL="469897" indent="-342900" defTabSz="1219170">
              <a:lnSpc>
                <a:spcPct val="115000"/>
              </a:lnSpc>
              <a:spcBef>
                <a:spcPts val="600"/>
              </a:spcBef>
              <a:spcAft>
                <a:spcPts val="600"/>
              </a:spcAft>
              <a:buSzPct val="100000"/>
              <a:buFont typeface="Arial" panose="020B0604020202020204" pitchFamily="34" charset="0"/>
              <a:buChar char="•"/>
            </a:pPr>
            <a:r>
              <a:rPr lang="en-US" sz="2400" b="1" kern="0" dirty="0">
                <a:solidFill>
                  <a:schemeClr val="bg1"/>
                </a:solidFill>
                <a:latin typeface="Arial" panose="020B0604020202020204" pitchFamily="34" charset="0"/>
                <a:ea typeface="Montserrat"/>
                <a:cs typeface="Arial" panose="020B0604020202020204" pitchFamily="34" charset="0"/>
                <a:sym typeface="Montserrat"/>
              </a:rPr>
              <a:t>How many people do you think see your posts, comments, and online activity? </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b="1" kern="0" dirty="0">
                <a:solidFill>
                  <a:schemeClr val="bg1"/>
                </a:solidFill>
                <a:latin typeface="Arial" panose="020B0604020202020204" pitchFamily="34" charset="0"/>
                <a:ea typeface="Montserrat"/>
                <a:cs typeface="Arial" panose="020B0604020202020204" pitchFamily="34" charset="0"/>
                <a:sym typeface="Montserrat"/>
              </a:rPr>
              <a:t>Let’s estimate some audience sizes:</a:t>
            </a:r>
          </a:p>
        </p:txBody>
      </p:sp>
      <p:grpSp>
        <p:nvGrpSpPr>
          <p:cNvPr id="4" name="Group 3">
            <a:extLst>
              <a:ext uri="{FF2B5EF4-FFF2-40B4-BE49-F238E27FC236}">
                <a16:creationId xmlns:a16="http://schemas.microsoft.com/office/drawing/2014/main" id="{4A57D53E-B11F-4135-BABE-3EC6B681E9BC}"/>
              </a:ext>
            </a:extLst>
          </p:cNvPr>
          <p:cNvGrpSpPr/>
          <p:nvPr/>
        </p:nvGrpSpPr>
        <p:grpSpPr>
          <a:xfrm>
            <a:off x="5727274" y="1632030"/>
            <a:ext cx="4452659" cy="4681960"/>
            <a:chOff x="5727275" y="1112552"/>
            <a:chExt cx="4342798" cy="5348417"/>
          </a:xfrm>
        </p:grpSpPr>
        <p:sp>
          <p:nvSpPr>
            <p:cNvPr id="19" name="Rectangle 18">
              <a:extLst>
                <a:ext uri="{FF2B5EF4-FFF2-40B4-BE49-F238E27FC236}">
                  <a16:creationId xmlns:a16="http://schemas.microsoft.com/office/drawing/2014/main" id="{34EB7A22-B513-4769-9B33-DE4484A98C6B}"/>
                </a:ext>
              </a:extLst>
            </p:cNvPr>
            <p:cNvSpPr/>
            <p:nvPr/>
          </p:nvSpPr>
          <p:spPr>
            <a:xfrm>
              <a:off x="5727275" y="1112552"/>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IN" sz="1400" dirty="0">
                  <a:solidFill>
                    <a:schemeClr val="tx1"/>
                  </a:solidFill>
                  <a:latin typeface="Arial" panose="020B0604020202020204" pitchFamily="34" charset="0"/>
                  <a:cs typeface="Arial" panose="020B0604020202020204" pitchFamily="34" charset="0"/>
                </a:rPr>
                <a:t>Your posts or stories</a:t>
              </a:r>
            </a:p>
          </p:txBody>
        </p:sp>
        <p:sp>
          <p:nvSpPr>
            <p:cNvPr id="20" name="Rectangle 19">
              <a:extLst>
                <a:ext uri="{FF2B5EF4-FFF2-40B4-BE49-F238E27FC236}">
                  <a16:creationId xmlns:a16="http://schemas.microsoft.com/office/drawing/2014/main" id="{26C0EA03-544E-4998-AF0D-26421708513C}"/>
                </a:ext>
              </a:extLst>
            </p:cNvPr>
            <p:cNvSpPr/>
            <p:nvPr/>
          </p:nvSpPr>
          <p:spPr>
            <a:xfrm>
              <a:off x="5727275" y="2021165"/>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400" dirty="0">
                  <a:solidFill>
                    <a:schemeClr val="tx1"/>
                  </a:solidFill>
                  <a:latin typeface="Arial" panose="020B0604020202020204" pitchFamily="34" charset="0"/>
                  <a:cs typeface="Arial" panose="020B0604020202020204" pitchFamily="34" charset="0"/>
                </a:rPr>
                <a:t>Your friend’s posts or stories in which you are tagged</a:t>
              </a:r>
            </a:p>
          </p:txBody>
        </p:sp>
        <p:sp>
          <p:nvSpPr>
            <p:cNvPr id="23" name="Rectangle 22">
              <a:extLst>
                <a:ext uri="{FF2B5EF4-FFF2-40B4-BE49-F238E27FC236}">
                  <a16:creationId xmlns:a16="http://schemas.microsoft.com/office/drawing/2014/main" id="{0BF7D824-CAFC-4DC1-AC61-F6794E77F619}"/>
                </a:ext>
              </a:extLst>
            </p:cNvPr>
            <p:cNvSpPr/>
            <p:nvPr/>
          </p:nvSpPr>
          <p:spPr>
            <a:xfrm>
              <a:off x="5727275" y="2929778"/>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400" dirty="0">
                  <a:solidFill>
                    <a:schemeClr val="tx1"/>
                  </a:solidFill>
                  <a:latin typeface="Arial" panose="020B0604020202020204" pitchFamily="34" charset="0"/>
                  <a:cs typeface="Arial" panose="020B0604020202020204" pitchFamily="34" charset="0"/>
                </a:rPr>
                <a:t>Your parents or relatives’ posts or stories in which you are tagged</a:t>
              </a:r>
            </a:p>
          </p:txBody>
        </p:sp>
        <p:sp>
          <p:nvSpPr>
            <p:cNvPr id="24" name="Rectangle 23">
              <a:extLst>
                <a:ext uri="{FF2B5EF4-FFF2-40B4-BE49-F238E27FC236}">
                  <a16:creationId xmlns:a16="http://schemas.microsoft.com/office/drawing/2014/main" id="{CE029C1C-1F02-47FE-8B86-9280A57F1C2A}"/>
                </a:ext>
              </a:extLst>
            </p:cNvPr>
            <p:cNvSpPr/>
            <p:nvPr/>
          </p:nvSpPr>
          <p:spPr>
            <a:xfrm>
              <a:off x="5727275" y="3838391"/>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400" dirty="0">
                  <a:solidFill>
                    <a:schemeClr val="tx1"/>
                  </a:solidFill>
                  <a:latin typeface="Arial" panose="020B0604020202020204" pitchFamily="34" charset="0"/>
                  <a:cs typeface="Arial" panose="020B0604020202020204" pitchFamily="34" charset="0"/>
                </a:rPr>
                <a:t>Your football club’s post in which you are tagged</a:t>
              </a:r>
            </a:p>
          </p:txBody>
        </p:sp>
        <p:sp>
          <p:nvSpPr>
            <p:cNvPr id="28" name="Rectangle 27">
              <a:extLst>
                <a:ext uri="{FF2B5EF4-FFF2-40B4-BE49-F238E27FC236}">
                  <a16:creationId xmlns:a16="http://schemas.microsoft.com/office/drawing/2014/main" id="{F9C603A4-7E8C-4341-B35B-75E64E770B95}"/>
                </a:ext>
              </a:extLst>
            </p:cNvPr>
            <p:cNvSpPr/>
            <p:nvPr/>
          </p:nvSpPr>
          <p:spPr>
            <a:xfrm>
              <a:off x="5727275" y="4747004"/>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400" dirty="0">
                  <a:solidFill>
                    <a:schemeClr val="tx1"/>
                  </a:solidFill>
                  <a:latin typeface="Arial" panose="020B0604020202020204" pitchFamily="34" charset="0"/>
                  <a:cs typeface="Arial" panose="020B0604020202020204" pitchFamily="34" charset="0"/>
                </a:rPr>
                <a:t>The newspaper article (physical and online) which highlights your winning the local chess tournament</a:t>
              </a:r>
            </a:p>
          </p:txBody>
        </p:sp>
        <p:sp>
          <p:nvSpPr>
            <p:cNvPr id="30" name="Rectangle 29">
              <a:extLst>
                <a:ext uri="{FF2B5EF4-FFF2-40B4-BE49-F238E27FC236}">
                  <a16:creationId xmlns:a16="http://schemas.microsoft.com/office/drawing/2014/main" id="{42E85AD1-BC56-4922-84A0-FC8B8CC69355}"/>
                </a:ext>
              </a:extLst>
            </p:cNvPr>
            <p:cNvSpPr/>
            <p:nvPr/>
          </p:nvSpPr>
          <p:spPr>
            <a:xfrm>
              <a:off x="5727275" y="5655617"/>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400" dirty="0">
                  <a:solidFill>
                    <a:schemeClr val="tx1"/>
                  </a:solidFill>
                  <a:latin typeface="Arial" panose="020B0604020202020204" pitchFamily="34" charset="0"/>
                  <a:cs typeface="Arial" panose="020B0604020202020204" pitchFamily="34" charset="0"/>
                </a:rPr>
                <a:t>The advertisement for the upcoming drama in which you have a role</a:t>
              </a:r>
            </a:p>
          </p:txBody>
        </p:sp>
      </p:grpSp>
      <p:grpSp>
        <p:nvGrpSpPr>
          <p:cNvPr id="31" name="Group 30">
            <a:extLst>
              <a:ext uri="{FF2B5EF4-FFF2-40B4-BE49-F238E27FC236}">
                <a16:creationId xmlns:a16="http://schemas.microsoft.com/office/drawing/2014/main" id="{628F58E0-2679-4221-A057-6D841F59E343}"/>
              </a:ext>
            </a:extLst>
          </p:cNvPr>
          <p:cNvGrpSpPr/>
          <p:nvPr/>
        </p:nvGrpSpPr>
        <p:grpSpPr>
          <a:xfrm>
            <a:off x="10318830" y="1632030"/>
            <a:ext cx="1400538" cy="4681960"/>
            <a:chOff x="5727275" y="1112552"/>
            <a:chExt cx="4342798" cy="5348417"/>
          </a:xfrm>
        </p:grpSpPr>
        <p:sp>
          <p:nvSpPr>
            <p:cNvPr id="32" name="Rectangle 31">
              <a:extLst>
                <a:ext uri="{FF2B5EF4-FFF2-40B4-BE49-F238E27FC236}">
                  <a16:creationId xmlns:a16="http://schemas.microsoft.com/office/drawing/2014/main" id="{C2BA1B3A-EEF1-42AF-8571-FBB22300648C}"/>
                </a:ext>
              </a:extLst>
            </p:cNvPr>
            <p:cNvSpPr/>
            <p:nvPr/>
          </p:nvSpPr>
          <p:spPr>
            <a:xfrm>
              <a:off x="5727275" y="1112552"/>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IN" sz="1400" dirty="0">
                <a:solidFill>
                  <a:schemeClr val="tx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918CB1DE-AC18-4179-9076-EAC95B75E39F}"/>
                </a:ext>
              </a:extLst>
            </p:cNvPr>
            <p:cNvSpPr/>
            <p:nvPr/>
          </p:nvSpPr>
          <p:spPr>
            <a:xfrm>
              <a:off x="5727275" y="2021165"/>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AE5ED55-20D1-4DF8-83A5-FFCBCD400496}"/>
                </a:ext>
              </a:extLst>
            </p:cNvPr>
            <p:cNvSpPr/>
            <p:nvPr/>
          </p:nvSpPr>
          <p:spPr>
            <a:xfrm>
              <a:off x="5727275" y="2929778"/>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F38E89B-01E8-4170-BC6D-B41F46C0A261}"/>
                </a:ext>
              </a:extLst>
            </p:cNvPr>
            <p:cNvSpPr/>
            <p:nvPr/>
          </p:nvSpPr>
          <p:spPr>
            <a:xfrm>
              <a:off x="5727275" y="3838391"/>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CA7964A-87BA-4A61-A8E4-87ED1D818F46}"/>
                </a:ext>
              </a:extLst>
            </p:cNvPr>
            <p:cNvSpPr/>
            <p:nvPr/>
          </p:nvSpPr>
          <p:spPr>
            <a:xfrm>
              <a:off x="5727275" y="4747004"/>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US" sz="140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F86D469-DDBE-4629-9C9C-C13615EE0C8E}"/>
                </a:ext>
              </a:extLst>
            </p:cNvPr>
            <p:cNvSpPr/>
            <p:nvPr/>
          </p:nvSpPr>
          <p:spPr>
            <a:xfrm>
              <a:off x="5727275" y="5655617"/>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endParaRPr lang="en-US" sz="1400" dirty="0">
                <a:solidFill>
                  <a:schemeClr val="tx1"/>
                </a:solidFill>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5899800B-5D8A-4105-91F8-76255730A626}"/>
              </a:ext>
            </a:extLst>
          </p:cNvPr>
          <p:cNvSpPr txBox="1"/>
          <p:nvPr/>
        </p:nvSpPr>
        <p:spPr>
          <a:xfrm>
            <a:off x="6858927" y="1192243"/>
            <a:ext cx="1095254" cy="369332"/>
          </a:xfrm>
          <a:prstGeom prst="rect">
            <a:avLst/>
          </a:prstGeom>
          <a:noFill/>
        </p:spPr>
        <p:txBody>
          <a:bodyPr wrap="square">
            <a:spAutoFit/>
          </a:bodyPr>
          <a:lstStyle/>
          <a:p>
            <a:pPr algn="ctr"/>
            <a:r>
              <a:rPr lang="en-US" sz="1800" b="1" dirty="0">
                <a:solidFill>
                  <a:srgbClr val="0064E0"/>
                </a:solidFill>
                <a:latin typeface="Arial" panose="020B0604020202020204" pitchFamily="34" charset="0"/>
                <a:cs typeface="Arial" panose="020B0604020202020204" pitchFamily="34" charset="0"/>
              </a:rPr>
              <a:t>Activity</a:t>
            </a:r>
            <a:endParaRPr lang="en-IN" dirty="0">
              <a:solidFill>
                <a:srgbClr val="0064E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1884F51-5043-4D24-A53A-158CD9C9B7A5}"/>
              </a:ext>
            </a:extLst>
          </p:cNvPr>
          <p:cNvSpPr txBox="1"/>
          <p:nvPr/>
        </p:nvSpPr>
        <p:spPr>
          <a:xfrm>
            <a:off x="10060440" y="1192243"/>
            <a:ext cx="1836296" cy="369332"/>
          </a:xfrm>
          <a:prstGeom prst="rect">
            <a:avLst/>
          </a:prstGeom>
          <a:noFill/>
        </p:spPr>
        <p:txBody>
          <a:bodyPr wrap="square">
            <a:spAutoFit/>
          </a:bodyPr>
          <a:lstStyle/>
          <a:p>
            <a:pPr algn="ctr"/>
            <a:r>
              <a:rPr lang="en-US" sz="1800" b="1" dirty="0">
                <a:solidFill>
                  <a:srgbClr val="0064E0"/>
                </a:solidFill>
                <a:latin typeface="Arial" panose="020B0604020202020204" pitchFamily="34" charset="0"/>
                <a:cs typeface="Arial" panose="020B0604020202020204" pitchFamily="34" charset="0"/>
              </a:rPr>
              <a:t>Audience size</a:t>
            </a:r>
          </a:p>
        </p:txBody>
      </p:sp>
    </p:spTree>
    <p:extLst>
      <p:ext uri="{BB962C8B-B14F-4D97-AF65-F5344CB8AC3E}">
        <p14:creationId xmlns:p14="http://schemas.microsoft.com/office/powerpoint/2010/main" val="405185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9665167"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Did you factor in the Invisible Audience? </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27BD5D-37C5-4F68-8000-C2B1AE9C4968}"/>
              </a:ext>
            </a:extLst>
          </p:cNvPr>
          <p:cNvSpPr/>
          <p:nvPr/>
        </p:nvSpPr>
        <p:spPr>
          <a:xfrm>
            <a:off x="828720" y="5563022"/>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AC2146-83D7-452B-B830-FA3BCFF6AA6A}"/>
              </a:ext>
            </a:extLst>
          </p:cNvPr>
          <p:cNvPicPr>
            <a:picLocks noChangeAspect="1"/>
          </p:cNvPicPr>
          <p:nvPr/>
        </p:nvPicPr>
        <p:blipFill>
          <a:blip r:embed="rId2"/>
          <a:srcRect/>
          <a:stretch/>
        </p:blipFill>
        <p:spPr>
          <a:xfrm>
            <a:off x="828718" y="1800235"/>
            <a:ext cx="5586960" cy="3626288"/>
          </a:xfrm>
          <a:prstGeom prst="rect">
            <a:avLst/>
          </a:prstGeom>
        </p:spPr>
      </p:pic>
      <p:sp>
        <p:nvSpPr>
          <p:cNvPr id="15" name="Rectangle 14">
            <a:extLst>
              <a:ext uri="{FF2B5EF4-FFF2-40B4-BE49-F238E27FC236}">
                <a16:creationId xmlns:a16="http://schemas.microsoft.com/office/drawing/2014/main" id="{BE158EA9-86FC-4AB2-B9A7-31977C2B5FEA}"/>
              </a:ext>
            </a:extLst>
          </p:cNvPr>
          <p:cNvSpPr/>
          <p:nvPr/>
        </p:nvSpPr>
        <p:spPr>
          <a:xfrm>
            <a:off x="6716909" y="1800235"/>
            <a:ext cx="4646373" cy="3626288"/>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Who do you think the “invisible audience” might refer to? </a:t>
            </a:r>
          </a:p>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Do you know everyone in your friends list? Do you know everyone in your friend’s friends list? What about a newspaper readership? What about the school counsellor at your top choice university? </a:t>
            </a:r>
          </a:p>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These extended audiences are the “invisible audience” </a:t>
            </a:r>
          </a:p>
        </p:txBody>
      </p:sp>
    </p:spTree>
    <p:extLst>
      <p:ext uri="{BB962C8B-B14F-4D97-AF65-F5344CB8AC3E}">
        <p14:creationId xmlns:p14="http://schemas.microsoft.com/office/powerpoint/2010/main" val="411795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D67CFC-0E74-4075-8EDE-97361EAA4E8E}"/>
              </a:ext>
            </a:extLst>
          </p:cNvPr>
          <p:cNvPicPr>
            <a:picLocks noChangeAspect="1"/>
          </p:cNvPicPr>
          <p:nvPr/>
        </p:nvPicPr>
        <p:blipFill>
          <a:blip r:embed="rId2"/>
          <a:stretch>
            <a:fillRect/>
          </a:stretch>
        </p:blipFill>
        <p:spPr>
          <a:xfrm>
            <a:off x="5716" y="0"/>
            <a:ext cx="12192000" cy="6541008"/>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9665167"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Did you know? </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D3F7948-8A37-412B-970C-564310BE954F}"/>
              </a:ext>
            </a:extLst>
          </p:cNvPr>
          <p:cNvSpPr/>
          <p:nvPr/>
        </p:nvSpPr>
        <p:spPr>
          <a:xfrm>
            <a:off x="1498922" y="2621666"/>
            <a:ext cx="9890438" cy="3570790"/>
          </a:xfrm>
          <a:custGeom>
            <a:avLst/>
            <a:gdLst>
              <a:gd name="connsiteX0" fmla="*/ 190982 w 9647498"/>
              <a:gd name="connsiteY0" fmla="*/ 0 h 3570790"/>
              <a:gd name="connsiteX1" fmla="*/ 9647498 w 9647498"/>
              <a:gd name="connsiteY1" fmla="*/ 0 h 3570790"/>
              <a:gd name="connsiteX2" fmla="*/ 9647498 w 9647498"/>
              <a:gd name="connsiteY2" fmla="*/ 3570790 h 3570790"/>
              <a:gd name="connsiteX3" fmla="*/ 0 w 9647498"/>
              <a:gd name="connsiteY3" fmla="*/ 3570790 h 3570790"/>
              <a:gd name="connsiteX4" fmla="*/ 11574 w 9647498"/>
              <a:gd name="connsiteY4" fmla="*/ 3356658 h 3570790"/>
              <a:gd name="connsiteX5" fmla="*/ 11574 w 9647498"/>
              <a:gd name="connsiteY5" fmla="*/ 254643 h 3570790"/>
              <a:gd name="connsiteX0" fmla="*/ 349549 w 9647498"/>
              <a:gd name="connsiteY0" fmla="*/ 10160 h 3570790"/>
              <a:gd name="connsiteX1" fmla="*/ 9647498 w 9647498"/>
              <a:gd name="connsiteY1" fmla="*/ 0 h 3570790"/>
              <a:gd name="connsiteX2" fmla="*/ 9647498 w 9647498"/>
              <a:gd name="connsiteY2" fmla="*/ 3570790 h 3570790"/>
              <a:gd name="connsiteX3" fmla="*/ 0 w 9647498"/>
              <a:gd name="connsiteY3" fmla="*/ 3570790 h 3570790"/>
              <a:gd name="connsiteX4" fmla="*/ 11574 w 9647498"/>
              <a:gd name="connsiteY4" fmla="*/ 3356658 h 3570790"/>
              <a:gd name="connsiteX5" fmla="*/ 11574 w 9647498"/>
              <a:gd name="connsiteY5" fmla="*/ 254643 h 357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7498" h="3570790">
                <a:moveTo>
                  <a:pt x="349549" y="10160"/>
                </a:moveTo>
                <a:lnTo>
                  <a:pt x="9647498" y="0"/>
                </a:lnTo>
                <a:lnTo>
                  <a:pt x="9647498" y="3570790"/>
                </a:lnTo>
                <a:lnTo>
                  <a:pt x="0" y="3570790"/>
                </a:lnTo>
                <a:lnTo>
                  <a:pt x="11574" y="3356658"/>
                </a:lnTo>
                <a:lnTo>
                  <a:pt x="11574" y="254643"/>
                </a:lnTo>
              </a:path>
            </a:pathLst>
          </a:custGeom>
          <a:solidFill>
            <a:schemeClr val="tx1">
              <a:alpha val="64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marL="285750" indent="-285750">
              <a:spcBef>
                <a:spcPts val="60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A Stanford-Facebook joint research project studied the perceived versus actual audience sizes of 2,20,000 Facebook users. Each user was asked what they believed to be the size of their audience. Then, the research team compared this perceived size with the actual size, using server logs to gauge the true scope of a post’s audience.</a:t>
            </a:r>
          </a:p>
          <a:p>
            <a:pPr marL="285750" indent="-285750">
              <a:spcBef>
                <a:spcPts val="600"/>
              </a:spcBef>
              <a:spcAft>
                <a:spcPts val="6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The study found that your actual audience size is four times larger per post than what you think. Remember this when you next post or comment on the internet or social media.</a:t>
            </a:r>
          </a:p>
        </p:txBody>
      </p:sp>
      <p:grpSp>
        <p:nvGrpSpPr>
          <p:cNvPr id="12" name="Group 5">
            <a:extLst>
              <a:ext uri="{FF2B5EF4-FFF2-40B4-BE49-F238E27FC236}">
                <a16:creationId xmlns:a16="http://schemas.microsoft.com/office/drawing/2014/main" id="{D6CC49F2-41B9-48F9-8E66-6DD7D0295A81}"/>
              </a:ext>
            </a:extLst>
          </p:cNvPr>
          <p:cNvGrpSpPr>
            <a:grpSpLocks noChangeAspect="1"/>
          </p:cNvGrpSpPr>
          <p:nvPr/>
        </p:nvGrpSpPr>
        <p:grpSpPr bwMode="auto">
          <a:xfrm>
            <a:off x="1016001" y="1451945"/>
            <a:ext cx="992187" cy="1306513"/>
            <a:chOff x="640" y="962"/>
            <a:chExt cx="625" cy="823"/>
          </a:xfrm>
          <a:solidFill>
            <a:srgbClr val="FFFF00"/>
          </a:solidFill>
        </p:grpSpPr>
        <p:sp>
          <p:nvSpPr>
            <p:cNvPr id="16" name="Freeform 6">
              <a:extLst>
                <a:ext uri="{FF2B5EF4-FFF2-40B4-BE49-F238E27FC236}">
                  <a16:creationId xmlns:a16="http://schemas.microsoft.com/office/drawing/2014/main" id="{49851F46-F4F8-4E3B-A2E6-6E4DFE0E08AB}"/>
                </a:ext>
              </a:extLst>
            </p:cNvPr>
            <p:cNvSpPr>
              <a:spLocks/>
            </p:cNvSpPr>
            <p:nvPr/>
          </p:nvSpPr>
          <p:spPr bwMode="auto">
            <a:xfrm>
              <a:off x="680" y="1073"/>
              <a:ext cx="522" cy="586"/>
            </a:xfrm>
            <a:custGeom>
              <a:avLst/>
              <a:gdLst>
                <a:gd name="T0" fmla="*/ 398 w 880"/>
                <a:gd name="T1" fmla="*/ 985 h 987"/>
                <a:gd name="T2" fmla="*/ 320 w 880"/>
                <a:gd name="T3" fmla="*/ 985 h 987"/>
                <a:gd name="T4" fmla="*/ 296 w 880"/>
                <a:gd name="T5" fmla="*/ 959 h 987"/>
                <a:gd name="T6" fmla="*/ 296 w 880"/>
                <a:gd name="T7" fmla="*/ 851 h 987"/>
                <a:gd name="T8" fmla="*/ 244 w 880"/>
                <a:gd name="T9" fmla="*/ 755 h 987"/>
                <a:gd name="T10" fmla="*/ 175 w 880"/>
                <a:gd name="T11" fmla="*/ 150 h 987"/>
                <a:gd name="T12" fmla="*/ 570 w 880"/>
                <a:gd name="T13" fmla="*/ 44 h 987"/>
                <a:gd name="T14" fmla="*/ 847 w 880"/>
                <a:gd name="T15" fmla="*/ 346 h 987"/>
                <a:gd name="T16" fmla="*/ 674 w 880"/>
                <a:gd name="T17" fmla="*/ 754 h 987"/>
                <a:gd name="T18" fmla="*/ 621 w 880"/>
                <a:gd name="T19" fmla="*/ 853 h 987"/>
                <a:gd name="T20" fmla="*/ 622 w 880"/>
                <a:gd name="T21" fmla="*/ 959 h 987"/>
                <a:gd name="T22" fmla="*/ 595 w 880"/>
                <a:gd name="T23" fmla="*/ 985 h 987"/>
                <a:gd name="T24" fmla="*/ 553 w 880"/>
                <a:gd name="T25" fmla="*/ 984 h 987"/>
                <a:gd name="T26" fmla="*/ 534 w 880"/>
                <a:gd name="T27" fmla="*/ 964 h 987"/>
                <a:gd name="T28" fmla="*/ 553 w 880"/>
                <a:gd name="T29" fmla="*/ 944 h 987"/>
                <a:gd name="T30" fmla="*/ 580 w 880"/>
                <a:gd name="T31" fmla="*/ 912 h 987"/>
                <a:gd name="T32" fmla="*/ 580 w 880"/>
                <a:gd name="T33" fmla="*/ 842 h 987"/>
                <a:gd name="T34" fmla="*/ 647 w 880"/>
                <a:gd name="T35" fmla="*/ 721 h 987"/>
                <a:gd name="T36" fmla="*/ 805 w 880"/>
                <a:gd name="T37" fmla="*/ 486 h 987"/>
                <a:gd name="T38" fmla="*/ 547 w 880"/>
                <a:gd name="T39" fmla="*/ 81 h 987"/>
                <a:gd name="T40" fmla="*/ 115 w 880"/>
                <a:gd name="T41" fmla="*/ 343 h 987"/>
                <a:gd name="T42" fmla="*/ 262 w 880"/>
                <a:gd name="T43" fmla="*/ 715 h 987"/>
                <a:gd name="T44" fmla="*/ 338 w 880"/>
                <a:gd name="T45" fmla="*/ 858 h 987"/>
                <a:gd name="T46" fmla="*/ 337 w 880"/>
                <a:gd name="T47" fmla="*/ 918 h 987"/>
                <a:gd name="T48" fmla="*/ 362 w 880"/>
                <a:gd name="T49" fmla="*/ 944 h 987"/>
                <a:gd name="T50" fmla="*/ 476 w 880"/>
                <a:gd name="T51" fmla="*/ 943 h 987"/>
                <a:gd name="T52" fmla="*/ 504 w 880"/>
                <a:gd name="T53" fmla="*/ 964 h 987"/>
                <a:gd name="T54" fmla="*/ 476 w 880"/>
                <a:gd name="T55" fmla="*/ 985 h 987"/>
                <a:gd name="T56" fmla="*/ 398 w 880"/>
                <a:gd name="T57" fmla="*/ 985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987">
                  <a:moveTo>
                    <a:pt x="398" y="985"/>
                  </a:moveTo>
                  <a:cubicBezTo>
                    <a:pt x="372" y="985"/>
                    <a:pt x="346" y="985"/>
                    <a:pt x="320" y="985"/>
                  </a:cubicBezTo>
                  <a:cubicBezTo>
                    <a:pt x="303" y="985"/>
                    <a:pt x="295" y="977"/>
                    <a:pt x="296" y="959"/>
                  </a:cubicBezTo>
                  <a:cubicBezTo>
                    <a:pt x="296" y="923"/>
                    <a:pt x="295" y="887"/>
                    <a:pt x="296" y="851"/>
                  </a:cubicBezTo>
                  <a:cubicBezTo>
                    <a:pt x="296" y="809"/>
                    <a:pt x="280" y="778"/>
                    <a:pt x="244" y="755"/>
                  </a:cubicBezTo>
                  <a:cubicBezTo>
                    <a:pt x="34" y="618"/>
                    <a:pt x="0" y="329"/>
                    <a:pt x="175" y="150"/>
                  </a:cubicBezTo>
                  <a:cubicBezTo>
                    <a:pt x="284" y="38"/>
                    <a:pt x="419" y="0"/>
                    <a:pt x="570" y="44"/>
                  </a:cubicBezTo>
                  <a:cubicBezTo>
                    <a:pt x="721" y="89"/>
                    <a:pt x="814" y="193"/>
                    <a:pt x="847" y="346"/>
                  </a:cubicBezTo>
                  <a:cubicBezTo>
                    <a:pt x="880" y="506"/>
                    <a:pt x="812" y="665"/>
                    <a:pt x="674" y="754"/>
                  </a:cubicBezTo>
                  <a:cubicBezTo>
                    <a:pt x="637" y="778"/>
                    <a:pt x="621" y="810"/>
                    <a:pt x="621" y="853"/>
                  </a:cubicBezTo>
                  <a:cubicBezTo>
                    <a:pt x="622" y="888"/>
                    <a:pt x="621" y="923"/>
                    <a:pt x="622" y="959"/>
                  </a:cubicBezTo>
                  <a:cubicBezTo>
                    <a:pt x="622" y="978"/>
                    <a:pt x="614" y="986"/>
                    <a:pt x="595" y="985"/>
                  </a:cubicBezTo>
                  <a:cubicBezTo>
                    <a:pt x="581" y="985"/>
                    <a:pt x="567" y="987"/>
                    <a:pt x="553" y="984"/>
                  </a:cubicBezTo>
                  <a:cubicBezTo>
                    <a:pt x="545" y="982"/>
                    <a:pt x="534" y="971"/>
                    <a:pt x="534" y="964"/>
                  </a:cubicBezTo>
                  <a:cubicBezTo>
                    <a:pt x="534" y="957"/>
                    <a:pt x="547" y="944"/>
                    <a:pt x="553" y="944"/>
                  </a:cubicBezTo>
                  <a:cubicBezTo>
                    <a:pt x="581" y="947"/>
                    <a:pt x="581" y="932"/>
                    <a:pt x="580" y="912"/>
                  </a:cubicBezTo>
                  <a:cubicBezTo>
                    <a:pt x="579" y="889"/>
                    <a:pt x="580" y="865"/>
                    <a:pt x="580" y="842"/>
                  </a:cubicBezTo>
                  <a:cubicBezTo>
                    <a:pt x="579" y="789"/>
                    <a:pt x="603" y="749"/>
                    <a:pt x="647" y="721"/>
                  </a:cubicBezTo>
                  <a:cubicBezTo>
                    <a:pt x="733" y="665"/>
                    <a:pt x="786" y="587"/>
                    <a:pt x="805" y="486"/>
                  </a:cubicBezTo>
                  <a:cubicBezTo>
                    <a:pt x="840" y="307"/>
                    <a:pt x="724" y="124"/>
                    <a:pt x="547" y="81"/>
                  </a:cubicBezTo>
                  <a:cubicBezTo>
                    <a:pt x="354" y="34"/>
                    <a:pt x="162" y="151"/>
                    <a:pt x="115" y="343"/>
                  </a:cubicBezTo>
                  <a:cubicBezTo>
                    <a:pt x="81" y="483"/>
                    <a:pt x="140" y="636"/>
                    <a:pt x="262" y="715"/>
                  </a:cubicBezTo>
                  <a:cubicBezTo>
                    <a:pt x="315" y="749"/>
                    <a:pt x="341" y="794"/>
                    <a:pt x="338" y="858"/>
                  </a:cubicBezTo>
                  <a:cubicBezTo>
                    <a:pt x="336" y="878"/>
                    <a:pt x="339" y="898"/>
                    <a:pt x="337" y="918"/>
                  </a:cubicBezTo>
                  <a:cubicBezTo>
                    <a:pt x="335" y="937"/>
                    <a:pt x="340" y="945"/>
                    <a:pt x="362" y="944"/>
                  </a:cubicBezTo>
                  <a:cubicBezTo>
                    <a:pt x="400" y="942"/>
                    <a:pt x="438" y="943"/>
                    <a:pt x="476" y="943"/>
                  </a:cubicBezTo>
                  <a:cubicBezTo>
                    <a:pt x="491" y="943"/>
                    <a:pt x="504" y="946"/>
                    <a:pt x="504" y="964"/>
                  </a:cubicBezTo>
                  <a:cubicBezTo>
                    <a:pt x="504" y="981"/>
                    <a:pt x="492" y="985"/>
                    <a:pt x="476" y="985"/>
                  </a:cubicBezTo>
                  <a:cubicBezTo>
                    <a:pt x="450" y="985"/>
                    <a:pt x="424" y="985"/>
                    <a:pt x="398" y="9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6FB11256-3A9E-40CB-9F29-90F4917B8458}"/>
                </a:ext>
              </a:extLst>
            </p:cNvPr>
            <p:cNvSpPr>
              <a:spLocks noEditPoints="1"/>
            </p:cNvSpPr>
            <p:nvPr/>
          </p:nvSpPr>
          <p:spPr bwMode="auto">
            <a:xfrm>
              <a:off x="855" y="1678"/>
              <a:ext cx="194" cy="107"/>
            </a:xfrm>
            <a:custGeom>
              <a:avLst/>
              <a:gdLst>
                <a:gd name="T0" fmla="*/ 164 w 327"/>
                <a:gd name="T1" fmla="*/ 0 h 181"/>
                <a:gd name="T2" fmla="*/ 298 w 327"/>
                <a:gd name="T3" fmla="*/ 0 h 181"/>
                <a:gd name="T4" fmla="*/ 327 w 327"/>
                <a:gd name="T5" fmla="*/ 28 h 181"/>
                <a:gd name="T6" fmla="*/ 326 w 327"/>
                <a:gd name="T7" fmla="*/ 76 h 181"/>
                <a:gd name="T8" fmla="*/ 220 w 327"/>
                <a:gd name="T9" fmla="*/ 181 h 181"/>
                <a:gd name="T10" fmla="*/ 108 w 327"/>
                <a:gd name="T11" fmla="*/ 181 h 181"/>
                <a:gd name="T12" fmla="*/ 1 w 327"/>
                <a:gd name="T13" fmla="*/ 75 h 181"/>
                <a:gd name="T14" fmla="*/ 1 w 327"/>
                <a:gd name="T15" fmla="*/ 27 h 181"/>
                <a:gd name="T16" fmla="*/ 28 w 327"/>
                <a:gd name="T17" fmla="*/ 0 h 181"/>
                <a:gd name="T18" fmla="*/ 164 w 327"/>
                <a:gd name="T19" fmla="*/ 0 h 181"/>
                <a:gd name="T20" fmla="*/ 164 w 327"/>
                <a:gd name="T21" fmla="*/ 0 h 181"/>
                <a:gd name="T22" fmla="*/ 283 w 327"/>
                <a:gd name="T23" fmla="*/ 44 h 181"/>
                <a:gd name="T24" fmla="*/ 44 w 327"/>
                <a:gd name="T25" fmla="*/ 44 h 181"/>
                <a:gd name="T26" fmla="*/ 129 w 327"/>
                <a:gd name="T27" fmla="*/ 138 h 181"/>
                <a:gd name="T28" fmla="*/ 204 w 327"/>
                <a:gd name="T29" fmla="*/ 138 h 181"/>
                <a:gd name="T30" fmla="*/ 283 w 327"/>
                <a:gd name="T31" fmla="*/ 4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7" h="181">
                  <a:moveTo>
                    <a:pt x="164" y="0"/>
                  </a:moveTo>
                  <a:cubicBezTo>
                    <a:pt x="209" y="0"/>
                    <a:pt x="253" y="0"/>
                    <a:pt x="298" y="0"/>
                  </a:cubicBezTo>
                  <a:cubicBezTo>
                    <a:pt x="321" y="0"/>
                    <a:pt x="326" y="5"/>
                    <a:pt x="327" y="28"/>
                  </a:cubicBezTo>
                  <a:cubicBezTo>
                    <a:pt x="327" y="44"/>
                    <a:pt x="327" y="60"/>
                    <a:pt x="326" y="76"/>
                  </a:cubicBezTo>
                  <a:cubicBezTo>
                    <a:pt x="325" y="134"/>
                    <a:pt x="278" y="180"/>
                    <a:pt x="220" y="181"/>
                  </a:cubicBezTo>
                  <a:cubicBezTo>
                    <a:pt x="182" y="181"/>
                    <a:pt x="145" y="181"/>
                    <a:pt x="108" y="181"/>
                  </a:cubicBezTo>
                  <a:cubicBezTo>
                    <a:pt x="48" y="180"/>
                    <a:pt x="2" y="134"/>
                    <a:pt x="1" y="75"/>
                  </a:cubicBezTo>
                  <a:cubicBezTo>
                    <a:pt x="0" y="59"/>
                    <a:pt x="1" y="43"/>
                    <a:pt x="1" y="27"/>
                  </a:cubicBezTo>
                  <a:cubicBezTo>
                    <a:pt x="1" y="5"/>
                    <a:pt x="6" y="0"/>
                    <a:pt x="28" y="0"/>
                  </a:cubicBezTo>
                  <a:cubicBezTo>
                    <a:pt x="74" y="0"/>
                    <a:pt x="119" y="0"/>
                    <a:pt x="164" y="0"/>
                  </a:cubicBezTo>
                  <a:cubicBezTo>
                    <a:pt x="164" y="0"/>
                    <a:pt x="164" y="0"/>
                    <a:pt x="164" y="0"/>
                  </a:cubicBezTo>
                  <a:close/>
                  <a:moveTo>
                    <a:pt x="283" y="44"/>
                  </a:moveTo>
                  <a:cubicBezTo>
                    <a:pt x="203" y="44"/>
                    <a:pt x="123" y="44"/>
                    <a:pt x="44" y="44"/>
                  </a:cubicBezTo>
                  <a:cubicBezTo>
                    <a:pt x="35" y="97"/>
                    <a:pt x="61" y="144"/>
                    <a:pt x="129" y="138"/>
                  </a:cubicBezTo>
                  <a:cubicBezTo>
                    <a:pt x="154" y="136"/>
                    <a:pt x="179" y="136"/>
                    <a:pt x="204" y="138"/>
                  </a:cubicBezTo>
                  <a:cubicBezTo>
                    <a:pt x="264" y="143"/>
                    <a:pt x="294" y="96"/>
                    <a:pt x="2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8">
              <a:extLst>
                <a:ext uri="{FF2B5EF4-FFF2-40B4-BE49-F238E27FC236}">
                  <a16:creationId xmlns:a16="http://schemas.microsoft.com/office/drawing/2014/main" id="{1C231825-9945-43FD-AB02-94A51BE70542}"/>
                </a:ext>
              </a:extLst>
            </p:cNvPr>
            <p:cNvSpPr>
              <a:spLocks/>
            </p:cNvSpPr>
            <p:nvPr/>
          </p:nvSpPr>
          <p:spPr bwMode="auto">
            <a:xfrm>
              <a:off x="938" y="1403"/>
              <a:ext cx="156" cy="93"/>
            </a:xfrm>
            <a:custGeom>
              <a:avLst/>
              <a:gdLst>
                <a:gd name="T0" fmla="*/ 34 w 263"/>
                <a:gd name="T1" fmla="*/ 156 h 156"/>
                <a:gd name="T2" fmla="*/ 1 w 263"/>
                <a:gd name="T3" fmla="*/ 134 h 156"/>
                <a:gd name="T4" fmla="*/ 30 w 263"/>
                <a:gd name="T5" fmla="*/ 109 h 156"/>
                <a:gd name="T6" fmla="*/ 215 w 263"/>
                <a:gd name="T7" fmla="*/ 18 h 156"/>
                <a:gd name="T8" fmla="*/ 249 w 263"/>
                <a:gd name="T9" fmla="*/ 10 h 156"/>
                <a:gd name="T10" fmla="*/ 250 w 263"/>
                <a:gd name="T11" fmla="*/ 46 h 156"/>
                <a:gd name="T12" fmla="*/ 34 w 26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263" h="156">
                  <a:moveTo>
                    <a:pt x="34" y="156"/>
                  </a:moveTo>
                  <a:cubicBezTo>
                    <a:pt x="17" y="156"/>
                    <a:pt x="2" y="153"/>
                    <a:pt x="1" y="134"/>
                  </a:cubicBezTo>
                  <a:cubicBezTo>
                    <a:pt x="0" y="115"/>
                    <a:pt x="13" y="110"/>
                    <a:pt x="30" y="109"/>
                  </a:cubicBezTo>
                  <a:cubicBezTo>
                    <a:pt x="105" y="106"/>
                    <a:pt x="167" y="76"/>
                    <a:pt x="215" y="18"/>
                  </a:cubicBezTo>
                  <a:cubicBezTo>
                    <a:pt x="225" y="6"/>
                    <a:pt x="236" y="0"/>
                    <a:pt x="249" y="10"/>
                  </a:cubicBezTo>
                  <a:cubicBezTo>
                    <a:pt x="263" y="20"/>
                    <a:pt x="261" y="33"/>
                    <a:pt x="250" y="46"/>
                  </a:cubicBezTo>
                  <a:cubicBezTo>
                    <a:pt x="195" y="116"/>
                    <a:pt x="121" y="150"/>
                    <a:pt x="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9">
              <a:extLst>
                <a:ext uri="{FF2B5EF4-FFF2-40B4-BE49-F238E27FC236}">
                  <a16:creationId xmlns:a16="http://schemas.microsoft.com/office/drawing/2014/main" id="{FCF947EE-F6EF-419F-A451-C5338B4B4F93}"/>
                </a:ext>
              </a:extLst>
            </p:cNvPr>
            <p:cNvSpPr>
              <a:spLocks/>
            </p:cNvSpPr>
            <p:nvPr/>
          </p:nvSpPr>
          <p:spPr bwMode="auto">
            <a:xfrm>
              <a:off x="939" y="962"/>
              <a:ext cx="26" cy="88"/>
            </a:xfrm>
            <a:custGeom>
              <a:avLst/>
              <a:gdLst>
                <a:gd name="T0" fmla="*/ 43 w 43"/>
                <a:gd name="T1" fmla="*/ 77 h 149"/>
                <a:gd name="T2" fmla="*/ 43 w 43"/>
                <a:gd name="T3" fmla="*/ 127 h 149"/>
                <a:gd name="T4" fmla="*/ 23 w 43"/>
                <a:gd name="T5" fmla="*/ 149 h 149"/>
                <a:gd name="T6" fmla="*/ 0 w 43"/>
                <a:gd name="T7" fmla="*/ 127 h 149"/>
                <a:gd name="T8" fmla="*/ 0 w 43"/>
                <a:gd name="T9" fmla="*/ 23 h 149"/>
                <a:gd name="T10" fmla="*/ 22 w 43"/>
                <a:gd name="T11" fmla="*/ 0 h 149"/>
                <a:gd name="T12" fmla="*/ 43 w 43"/>
                <a:gd name="T13" fmla="*/ 25 h 149"/>
                <a:gd name="T14" fmla="*/ 43 w 43"/>
                <a:gd name="T15" fmla="*/ 77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9">
                  <a:moveTo>
                    <a:pt x="43" y="77"/>
                  </a:moveTo>
                  <a:cubicBezTo>
                    <a:pt x="43" y="93"/>
                    <a:pt x="43" y="110"/>
                    <a:pt x="43" y="127"/>
                  </a:cubicBezTo>
                  <a:cubicBezTo>
                    <a:pt x="43" y="140"/>
                    <a:pt x="36" y="148"/>
                    <a:pt x="23" y="149"/>
                  </a:cubicBezTo>
                  <a:cubicBezTo>
                    <a:pt x="9" y="149"/>
                    <a:pt x="0" y="141"/>
                    <a:pt x="0" y="127"/>
                  </a:cubicBezTo>
                  <a:cubicBezTo>
                    <a:pt x="0" y="92"/>
                    <a:pt x="0" y="58"/>
                    <a:pt x="0" y="23"/>
                  </a:cubicBezTo>
                  <a:cubicBezTo>
                    <a:pt x="0" y="9"/>
                    <a:pt x="8" y="0"/>
                    <a:pt x="22" y="0"/>
                  </a:cubicBezTo>
                  <a:cubicBezTo>
                    <a:pt x="36" y="1"/>
                    <a:pt x="43" y="10"/>
                    <a:pt x="43" y="25"/>
                  </a:cubicBezTo>
                  <a:cubicBezTo>
                    <a:pt x="43" y="42"/>
                    <a:pt x="43" y="59"/>
                    <a:pt x="43"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0">
              <a:extLst>
                <a:ext uri="{FF2B5EF4-FFF2-40B4-BE49-F238E27FC236}">
                  <a16:creationId xmlns:a16="http://schemas.microsoft.com/office/drawing/2014/main" id="{C26D5F9A-793C-45FF-B211-59DC1D98B45C}"/>
                </a:ext>
              </a:extLst>
            </p:cNvPr>
            <p:cNvSpPr>
              <a:spLocks/>
            </p:cNvSpPr>
            <p:nvPr/>
          </p:nvSpPr>
          <p:spPr bwMode="auto">
            <a:xfrm>
              <a:off x="1082" y="1009"/>
              <a:ext cx="60" cy="82"/>
            </a:xfrm>
            <a:custGeom>
              <a:avLst/>
              <a:gdLst>
                <a:gd name="T0" fmla="*/ 70 w 101"/>
                <a:gd name="T1" fmla="*/ 0 h 139"/>
                <a:gd name="T2" fmla="*/ 93 w 101"/>
                <a:gd name="T3" fmla="*/ 31 h 139"/>
                <a:gd name="T4" fmla="*/ 39 w 101"/>
                <a:gd name="T5" fmla="*/ 124 h 139"/>
                <a:gd name="T6" fmla="*/ 10 w 101"/>
                <a:gd name="T7" fmla="*/ 131 h 139"/>
                <a:gd name="T8" fmla="*/ 3 w 101"/>
                <a:gd name="T9" fmla="*/ 104 h 139"/>
                <a:gd name="T10" fmla="*/ 56 w 101"/>
                <a:gd name="T11" fmla="*/ 10 h 139"/>
                <a:gd name="T12" fmla="*/ 70 w 101"/>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01" h="139">
                  <a:moveTo>
                    <a:pt x="70" y="0"/>
                  </a:moveTo>
                  <a:cubicBezTo>
                    <a:pt x="90" y="0"/>
                    <a:pt x="101" y="16"/>
                    <a:pt x="93" y="31"/>
                  </a:cubicBezTo>
                  <a:cubicBezTo>
                    <a:pt x="76" y="62"/>
                    <a:pt x="57" y="93"/>
                    <a:pt x="39" y="124"/>
                  </a:cubicBezTo>
                  <a:cubicBezTo>
                    <a:pt x="32" y="135"/>
                    <a:pt x="20" y="139"/>
                    <a:pt x="10" y="131"/>
                  </a:cubicBezTo>
                  <a:cubicBezTo>
                    <a:pt x="4" y="125"/>
                    <a:pt x="0" y="110"/>
                    <a:pt x="3" y="104"/>
                  </a:cubicBezTo>
                  <a:cubicBezTo>
                    <a:pt x="19" y="72"/>
                    <a:pt x="37" y="41"/>
                    <a:pt x="56" y="10"/>
                  </a:cubicBezTo>
                  <a:cubicBezTo>
                    <a:pt x="59" y="5"/>
                    <a:pt x="67" y="2"/>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1">
              <a:extLst>
                <a:ext uri="{FF2B5EF4-FFF2-40B4-BE49-F238E27FC236}">
                  <a16:creationId xmlns:a16="http://schemas.microsoft.com/office/drawing/2014/main" id="{EB9BAA75-E0C7-4BF1-88FB-520E31CC267D}"/>
                </a:ext>
              </a:extLst>
            </p:cNvPr>
            <p:cNvSpPr>
              <a:spLocks/>
            </p:cNvSpPr>
            <p:nvPr/>
          </p:nvSpPr>
          <p:spPr bwMode="auto">
            <a:xfrm>
              <a:off x="1186" y="1135"/>
              <a:ext cx="79" cy="58"/>
            </a:xfrm>
            <a:custGeom>
              <a:avLst/>
              <a:gdLst>
                <a:gd name="T0" fmla="*/ 17 w 134"/>
                <a:gd name="T1" fmla="*/ 97 h 97"/>
                <a:gd name="T2" fmla="*/ 2 w 134"/>
                <a:gd name="T3" fmla="*/ 82 h 97"/>
                <a:gd name="T4" fmla="*/ 8 w 134"/>
                <a:gd name="T5" fmla="*/ 60 h 97"/>
                <a:gd name="T6" fmla="*/ 106 w 134"/>
                <a:gd name="T7" fmla="*/ 3 h 97"/>
                <a:gd name="T8" fmla="*/ 131 w 134"/>
                <a:gd name="T9" fmla="*/ 12 h 97"/>
                <a:gd name="T10" fmla="*/ 129 w 134"/>
                <a:gd name="T11" fmla="*/ 36 h 97"/>
                <a:gd name="T12" fmla="*/ 27 w 134"/>
                <a:gd name="T13" fmla="*/ 95 h 97"/>
                <a:gd name="T14" fmla="*/ 17 w 134"/>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7">
                  <a:moveTo>
                    <a:pt x="17" y="97"/>
                  </a:moveTo>
                  <a:cubicBezTo>
                    <a:pt x="13" y="93"/>
                    <a:pt x="4" y="89"/>
                    <a:pt x="2" y="82"/>
                  </a:cubicBezTo>
                  <a:cubicBezTo>
                    <a:pt x="0" y="76"/>
                    <a:pt x="3" y="63"/>
                    <a:pt x="8" y="60"/>
                  </a:cubicBezTo>
                  <a:cubicBezTo>
                    <a:pt x="40" y="40"/>
                    <a:pt x="72" y="20"/>
                    <a:pt x="106" y="3"/>
                  </a:cubicBezTo>
                  <a:cubicBezTo>
                    <a:pt x="112" y="0"/>
                    <a:pt x="126" y="6"/>
                    <a:pt x="131" y="12"/>
                  </a:cubicBezTo>
                  <a:cubicBezTo>
                    <a:pt x="134" y="17"/>
                    <a:pt x="133" y="33"/>
                    <a:pt x="129" y="36"/>
                  </a:cubicBezTo>
                  <a:cubicBezTo>
                    <a:pt x="95" y="57"/>
                    <a:pt x="61" y="76"/>
                    <a:pt x="27" y="95"/>
                  </a:cubicBezTo>
                  <a:cubicBezTo>
                    <a:pt x="25" y="96"/>
                    <a:pt x="23" y="96"/>
                    <a:pt x="1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2">
              <a:extLst>
                <a:ext uri="{FF2B5EF4-FFF2-40B4-BE49-F238E27FC236}">
                  <a16:creationId xmlns:a16="http://schemas.microsoft.com/office/drawing/2014/main" id="{9523F545-B7B1-4681-B8C3-FA07851DCA65}"/>
                </a:ext>
              </a:extLst>
            </p:cNvPr>
            <p:cNvSpPr>
              <a:spLocks/>
            </p:cNvSpPr>
            <p:nvPr/>
          </p:nvSpPr>
          <p:spPr bwMode="auto">
            <a:xfrm>
              <a:off x="766" y="1009"/>
              <a:ext cx="57" cy="79"/>
            </a:xfrm>
            <a:custGeom>
              <a:avLst/>
              <a:gdLst>
                <a:gd name="T0" fmla="*/ 97 w 97"/>
                <a:gd name="T1" fmla="*/ 118 h 134"/>
                <a:gd name="T2" fmla="*/ 82 w 97"/>
                <a:gd name="T3" fmla="*/ 132 h 134"/>
                <a:gd name="T4" fmla="*/ 60 w 97"/>
                <a:gd name="T5" fmla="*/ 127 h 134"/>
                <a:gd name="T6" fmla="*/ 2 w 97"/>
                <a:gd name="T7" fmla="*/ 27 h 134"/>
                <a:gd name="T8" fmla="*/ 12 w 97"/>
                <a:gd name="T9" fmla="*/ 4 h 134"/>
                <a:gd name="T10" fmla="*/ 34 w 97"/>
                <a:gd name="T11" fmla="*/ 5 h 134"/>
                <a:gd name="T12" fmla="*/ 96 w 97"/>
                <a:gd name="T13" fmla="*/ 109 h 134"/>
                <a:gd name="T14" fmla="*/ 97 w 97"/>
                <a:gd name="T15" fmla="*/ 118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34">
                  <a:moveTo>
                    <a:pt x="97" y="118"/>
                  </a:moveTo>
                  <a:cubicBezTo>
                    <a:pt x="94" y="122"/>
                    <a:pt x="89" y="130"/>
                    <a:pt x="82" y="132"/>
                  </a:cubicBezTo>
                  <a:cubicBezTo>
                    <a:pt x="76" y="134"/>
                    <a:pt x="63" y="132"/>
                    <a:pt x="60" y="127"/>
                  </a:cubicBezTo>
                  <a:cubicBezTo>
                    <a:pt x="39" y="94"/>
                    <a:pt x="20" y="61"/>
                    <a:pt x="2" y="27"/>
                  </a:cubicBezTo>
                  <a:cubicBezTo>
                    <a:pt x="0" y="22"/>
                    <a:pt x="6" y="8"/>
                    <a:pt x="12" y="4"/>
                  </a:cubicBezTo>
                  <a:cubicBezTo>
                    <a:pt x="17" y="0"/>
                    <a:pt x="32" y="1"/>
                    <a:pt x="34" y="5"/>
                  </a:cubicBezTo>
                  <a:cubicBezTo>
                    <a:pt x="56" y="39"/>
                    <a:pt x="76" y="74"/>
                    <a:pt x="96" y="109"/>
                  </a:cubicBezTo>
                  <a:cubicBezTo>
                    <a:pt x="97" y="110"/>
                    <a:pt x="96" y="112"/>
                    <a:pt x="9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3">
              <a:extLst>
                <a:ext uri="{FF2B5EF4-FFF2-40B4-BE49-F238E27FC236}">
                  <a16:creationId xmlns:a16="http://schemas.microsoft.com/office/drawing/2014/main" id="{C350ACF1-B9F0-4C53-AAD6-E3A15A914C19}"/>
                </a:ext>
              </a:extLst>
            </p:cNvPr>
            <p:cNvSpPr>
              <a:spLocks/>
            </p:cNvSpPr>
            <p:nvPr/>
          </p:nvSpPr>
          <p:spPr bwMode="auto">
            <a:xfrm>
              <a:off x="640" y="1133"/>
              <a:ext cx="78" cy="60"/>
            </a:xfrm>
            <a:custGeom>
              <a:avLst/>
              <a:gdLst>
                <a:gd name="T0" fmla="*/ 115 w 132"/>
                <a:gd name="T1" fmla="*/ 101 h 101"/>
                <a:gd name="T2" fmla="*/ 102 w 132"/>
                <a:gd name="T3" fmla="*/ 97 h 101"/>
                <a:gd name="T4" fmla="*/ 9 w 132"/>
                <a:gd name="T5" fmla="*/ 42 h 101"/>
                <a:gd name="T6" fmla="*/ 2 w 132"/>
                <a:gd name="T7" fmla="*/ 15 h 101"/>
                <a:gd name="T8" fmla="*/ 30 w 132"/>
                <a:gd name="T9" fmla="*/ 7 h 101"/>
                <a:gd name="T10" fmla="*/ 123 w 132"/>
                <a:gd name="T11" fmla="*/ 61 h 101"/>
                <a:gd name="T12" fmla="*/ 131 w 132"/>
                <a:gd name="T13" fmla="*/ 86 h 101"/>
                <a:gd name="T14" fmla="*/ 115 w 132"/>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01">
                  <a:moveTo>
                    <a:pt x="115" y="101"/>
                  </a:moveTo>
                  <a:cubicBezTo>
                    <a:pt x="108" y="99"/>
                    <a:pt x="104" y="98"/>
                    <a:pt x="102" y="97"/>
                  </a:cubicBezTo>
                  <a:cubicBezTo>
                    <a:pt x="71" y="79"/>
                    <a:pt x="39" y="62"/>
                    <a:pt x="9" y="42"/>
                  </a:cubicBezTo>
                  <a:cubicBezTo>
                    <a:pt x="3" y="38"/>
                    <a:pt x="0" y="23"/>
                    <a:pt x="2" y="15"/>
                  </a:cubicBezTo>
                  <a:cubicBezTo>
                    <a:pt x="6" y="3"/>
                    <a:pt x="18" y="0"/>
                    <a:pt x="30" y="7"/>
                  </a:cubicBezTo>
                  <a:cubicBezTo>
                    <a:pt x="61" y="24"/>
                    <a:pt x="93" y="42"/>
                    <a:pt x="123" y="61"/>
                  </a:cubicBezTo>
                  <a:cubicBezTo>
                    <a:pt x="129" y="65"/>
                    <a:pt x="132" y="78"/>
                    <a:pt x="131" y="86"/>
                  </a:cubicBezTo>
                  <a:cubicBezTo>
                    <a:pt x="130" y="92"/>
                    <a:pt x="120" y="97"/>
                    <a:pt x="11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4">
              <a:extLst>
                <a:ext uri="{FF2B5EF4-FFF2-40B4-BE49-F238E27FC236}">
                  <a16:creationId xmlns:a16="http://schemas.microsoft.com/office/drawing/2014/main" id="{339B89DC-8B54-4C58-97C1-F8303F1860D1}"/>
                </a:ext>
              </a:extLst>
            </p:cNvPr>
            <p:cNvSpPr>
              <a:spLocks/>
            </p:cNvSpPr>
            <p:nvPr/>
          </p:nvSpPr>
          <p:spPr bwMode="auto">
            <a:xfrm>
              <a:off x="1092" y="1308"/>
              <a:ext cx="34" cy="73"/>
            </a:xfrm>
            <a:custGeom>
              <a:avLst/>
              <a:gdLst>
                <a:gd name="T0" fmla="*/ 58 w 58"/>
                <a:gd name="T1" fmla="*/ 44 h 124"/>
                <a:gd name="T2" fmla="*/ 46 w 58"/>
                <a:gd name="T3" fmla="*/ 103 h 124"/>
                <a:gd name="T4" fmla="*/ 17 w 58"/>
                <a:gd name="T5" fmla="*/ 120 h 124"/>
                <a:gd name="T6" fmla="*/ 2 w 58"/>
                <a:gd name="T7" fmla="*/ 92 h 124"/>
                <a:gd name="T8" fmla="*/ 10 w 58"/>
                <a:gd name="T9" fmla="*/ 31 h 124"/>
                <a:gd name="T10" fmla="*/ 34 w 58"/>
                <a:gd name="T11" fmla="*/ 0 h 124"/>
                <a:gd name="T12" fmla="*/ 57 w 58"/>
                <a:gd name="T13" fmla="*/ 34 h 124"/>
                <a:gd name="T14" fmla="*/ 56 w 58"/>
                <a:gd name="T15" fmla="*/ 44 h 124"/>
                <a:gd name="T16" fmla="*/ 58 w 58"/>
                <a:gd name="T17"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4">
                  <a:moveTo>
                    <a:pt x="58" y="44"/>
                  </a:moveTo>
                  <a:cubicBezTo>
                    <a:pt x="54" y="64"/>
                    <a:pt x="51" y="84"/>
                    <a:pt x="46" y="103"/>
                  </a:cubicBezTo>
                  <a:cubicBezTo>
                    <a:pt x="42" y="117"/>
                    <a:pt x="32" y="124"/>
                    <a:pt x="17" y="120"/>
                  </a:cubicBezTo>
                  <a:cubicBezTo>
                    <a:pt x="3" y="117"/>
                    <a:pt x="0" y="106"/>
                    <a:pt x="2" y="92"/>
                  </a:cubicBezTo>
                  <a:cubicBezTo>
                    <a:pt x="5" y="72"/>
                    <a:pt x="8" y="51"/>
                    <a:pt x="10" y="31"/>
                  </a:cubicBezTo>
                  <a:cubicBezTo>
                    <a:pt x="12" y="12"/>
                    <a:pt x="20" y="0"/>
                    <a:pt x="34" y="0"/>
                  </a:cubicBezTo>
                  <a:cubicBezTo>
                    <a:pt x="49" y="1"/>
                    <a:pt x="58" y="14"/>
                    <a:pt x="57" y="34"/>
                  </a:cubicBezTo>
                  <a:cubicBezTo>
                    <a:pt x="57" y="37"/>
                    <a:pt x="56" y="41"/>
                    <a:pt x="56" y="44"/>
                  </a:cubicBezTo>
                  <a:cubicBezTo>
                    <a:pt x="56" y="44"/>
                    <a:pt x="57" y="44"/>
                    <a:pt x="5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5">
              <a:extLst>
                <a:ext uri="{FF2B5EF4-FFF2-40B4-BE49-F238E27FC236}">
                  <a16:creationId xmlns:a16="http://schemas.microsoft.com/office/drawing/2014/main" id="{1ECD40DD-80F9-49C2-A6A9-81CE59599829}"/>
                </a:ext>
              </a:extLst>
            </p:cNvPr>
            <p:cNvSpPr>
              <a:spLocks/>
            </p:cNvSpPr>
            <p:nvPr/>
          </p:nvSpPr>
          <p:spPr bwMode="auto">
            <a:xfrm>
              <a:off x="940" y="1582"/>
              <a:ext cx="60" cy="27"/>
            </a:xfrm>
            <a:custGeom>
              <a:avLst/>
              <a:gdLst>
                <a:gd name="T0" fmla="*/ 51 w 101"/>
                <a:gd name="T1" fmla="*/ 43 h 46"/>
                <a:gd name="T2" fmla="*/ 18 w 101"/>
                <a:gd name="T3" fmla="*/ 42 h 46"/>
                <a:gd name="T4" fmla="*/ 0 w 101"/>
                <a:gd name="T5" fmla="*/ 23 h 46"/>
                <a:gd name="T6" fmla="*/ 19 w 101"/>
                <a:gd name="T7" fmla="*/ 3 h 46"/>
                <a:gd name="T8" fmla="*/ 82 w 101"/>
                <a:gd name="T9" fmla="*/ 2 h 46"/>
                <a:gd name="T10" fmla="*/ 101 w 101"/>
                <a:gd name="T11" fmla="*/ 22 h 46"/>
                <a:gd name="T12" fmla="*/ 83 w 101"/>
                <a:gd name="T13" fmla="*/ 42 h 46"/>
                <a:gd name="T14" fmla="*/ 51 w 101"/>
                <a:gd name="T15" fmla="*/ 43 h 46"/>
                <a:gd name="T16" fmla="*/ 51 w 101"/>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46">
                  <a:moveTo>
                    <a:pt x="51" y="43"/>
                  </a:moveTo>
                  <a:cubicBezTo>
                    <a:pt x="40" y="43"/>
                    <a:pt x="28" y="45"/>
                    <a:pt x="18" y="42"/>
                  </a:cubicBezTo>
                  <a:cubicBezTo>
                    <a:pt x="10" y="40"/>
                    <a:pt x="0" y="29"/>
                    <a:pt x="0" y="23"/>
                  </a:cubicBezTo>
                  <a:cubicBezTo>
                    <a:pt x="1" y="15"/>
                    <a:pt x="11" y="4"/>
                    <a:pt x="19" y="3"/>
                  </a:cubicBezTo>
                  <a:cubicBezTo>
                    <a:pt x="40" y="0"/>
                    <a:pt x="61" y="0"/>
                    <a:pt x="82" y="2"/>
                  </a:cubicBezTo>
                  <a:cubicBezTo>
                    <a:pt x="90" y="3"/>
                    <a:pt x="101" y="15"/>
                    <a:pt x="101" y="22"/>
                  </a:cubicBezTo>
                  <a:cubicBezTo>
                    <a:pt x="101" y="29"/>
                    <a:pt x="91" y="39"/>
                    <a:pt x="83" y="42"/>
                  </a:cubicBezTo>
                  <a:cubicBezTo>
                    <a:pt x="74" y="46"/>
                    <a:pt x="62" y="43"/>
                    <a:pt x="51" y="43"/>
                  </a:cubicBezTo>
                  <a:cubicBezTo>
                    <a:pt x="51" y="43"/>
                    <a:pt x="51" y="43"/>
                    <a:pt x="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7" name="Rectangle 26">
            <a:extLst>
              <a:ext uri="{FF2B5EF4-FFF2-40B4-BE49-F238E27FC236}">
                <a16:creationId xmlns:a16="http://schemas.microsoft.com/office/drawing/2014/main" id="{646A45B1-C447-41F5-9AD8-2543A692EBB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80884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E6CAF-03FB-466E-811B-77C808126DBD}"/>
              </a:ext>
            </a:extLst>
          </p:cNvPr>
          <p:cNvPicPr>
            <a:picLocks noChangeAspect="1"/>
          </p:cNvPicPr>
          <p:nvPr/>
        </p:nvPicPr>
        <p:blipFill rotWithShape="1">
          <a:blip r:embed="rId4"/>
          <a:srcRect t="6295" b="13336"/>
          <a:stretch/>
        </p:blipFill>
        <p:spPr>
          <a:xfrm>
            <a:off x="0" y="0"/>
            <a:ext cx="12192000" cy="6535678"/>
          </a:xfrm>
          <a:prstGeom prst="rect">
            <a:avLst/>
          </a:prstGeom>
        </p:spPr>
      </p:pic>
      <p:sp>
        <p:nvSpPr>
          <p:cNvPr id="5" name="Footer Placeholder 4">
            <a:extLst>
              <a:ext uri="{FF2B5EF4-FFF2-40B4-BE49-F238E27FC236}">
                <a16:creationId xmlns:a16="http://schemas.microsoft.com/office/drawing/2014/main" id="{CC154E30-CB88-474D-B92F-F1A8D9376F85}"/>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3: How Long is Forever?</a:t>
            </a:r>
            <a:endParaRPr lang="en-US" dirty="0"/>
          </a:p>
        </p:txBody>
      </p:sp>
      <p:sp>
        <p:nvSpPr>
          <p:cNvPr id="4" name="Slide Number Placeholder 3">
            <a:extLst>
              <a:ext uri="{FF2B5EF4-FFF2-40B4-BE49-F238E27FC236}">
                <a16:creationId xmlns:a16="http://schemas.microsoft.com/office/drawing/2014/main" id="{2AD70F57-5864-4223-9239-5D1BA1BAB1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9C9C-BF1B-1D48-A1E3-EB2A40351E54}"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CEF88CF5-54E0-418B-A313-966A8831BACC}"/>
              </a:ext>
            </a:extLst>
          </p:cNvPr>
          <p:cNvSpPr txBox="1">
            <a:spLocks/>
          </p:cNvSpPr>
          <p:nvPr/>
        </p:nvSpPr>
        <p:spPr>
          <a:xfrm>
            <a:off x="705749" y="307757"/>
            <a:ext cx="11242411" cy="85710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Social Media data awareness</a:t>
            </a:r>
            <a:endParaRPr lang="en-IN" sz="3600" b="1" dirty="0">
              <a:solidFill>
                <a:schemeClr val="bg1"/>
              </a:solidFill>
              <a:ea typeface="Montserrat"/>
              <a:sym typeface="Montserrat"/>
            </a:endParaRPr>
          </a:p>
        </p:txBody>
      </p:sp>
      <p:sp>
        <p:nvSpPr>
          <p:cNvPr id="10" name="Rectangle 9">
            <a:extLst>
              <a:ext uri="{FF2B5EF4-FFF2-40B4-BE49-F238E27FC236}">
                <a16:creationId xmlns:a16="http://schemas.microsoft.com/office/drawing/2014/main" id="{30ACB876-8925-4F88-926B-54BEFCF5923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4" name="Rectangle 13">
            <a:extLst>
              <a:ext uri="{FF2B5EF4-FFF2-40B4-BE49-F238E27FC236}">
                <a16:creationId xmlns:a16="http://schemas.microsoft.com/office/drawing/2014/main" id="{8049C60F-D6CC-41C7-83F1-B13FF8D11A04}"/>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48D82D-71C6-430E-9423-F7FAC5E78A61}"/>
              </a:ext>
            </a:extLst>
          </p:cNvPr>
          <p:cNvSpPr/>
          <p:nvPr/>
        </p:nvSpPr>
        <p:spPr>
          <a:xfrm>
            <a:off x="3200400" y="1386348"/>
            <a:ext cx="5678129" cy="348062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Online Media 1" title="Social Media Data Privacy Awareness">
            <a:hlinkClick r:id="" action="ppaction://media"/>
            <a:extLst>
              <a:ext uri="{FF2B5EF4-FFF2-40B4-BE49-F238E27FC236}">
                <a16:creationId xmlns:a16="http://schemas.microsoft.com/office/drawing/2014/main" id="{29FB2B2F-A596-4308-8A42-9C8FC096B48E}"/>
              </a:ext>
            </a:extLst>
          </p:cNvPr>
          <p:cNvPicPr>
            <a:picLocks noRot="1" noChangeAspect="1"/>
          </p:cNvPicPr>
          <p:nvPr>
            <a:videoFile r:link="rId1"/>
          </p:nvPr>
        </p:nvPicPr>
        <p:blipFill>
          <a:blip r:embed="rId5"/>
          <a:stretch>
            <a:fillRect/>
          </a:stretch>
        </p:blipFill>
        <p:spPr>
          <a:xfrm>
            <a:off x="3259394" y="1472616"/>
            <a:ext cx="5530645" cy="3172497"/>
          </a:xfrm>
          <a:prstGeom prst="rect">
            <a:avLst/>
          </a:prstGeom>
        </p:spPr>
      </p:pic>
    </p:spTree>
    <p:extLst>
      <p:ext uri="{BB962C8B-B14F-4D97-AF65-F5344CB8AC3E}">
        <p14:creationId xmlns:p14="http://schemas.microsoft.com/office/powerpoint/2010/main" val="605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2748</TotalTime>
  <Words>714</Words>
  <Application>Microsoft Office PowerPoint</Application>
  <PresentationFormat>Widescreen</PresentationFormat>
  <Paragraphs>73</Paragraphs>
  <Slides>11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75</cp:revision>
  <dcterms:created xsi:type="dcterms:W3CDTF">2022-01-21T07:53:15Z</dcterms:created>
  <dcterms:modified xsi:type="dcterms:W3CDTF">2022-05-31T06:09:38Z</dcterms:modified>
</cp:coreProperties>
</file>