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02" r:id="rId3"/>
    <p:sldId id="284" r:id="rId4"/>
    <p:sldId id="299" r:id="rId5"/>
    <p:sldId id="308" r:id="rId6"/>
    <p:sldId id="305" r:id="rId7"/>
    <p:sldId id="318" r:id="rId8"/>
    <p:sldId id="306" r:id="rId9"/>
    <p:sldId id="307" r:id="rId10"/>
    <p:sldId id="309" r:id="rId11"/>
    <p:sldId id="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04F"/>
    <a:srgbClr val="0064E0"/>
    <a:srgbClr val="0064DF"/>
    <a:srgbClr val="21B573"/>
    <a:srgbClr val="CFF9E2"/>
    <a:srgbClr val="DDF0FF"/>
    <a:srgbClr val="15B15B"/>
    <a:srgbClr val="FFFFFF"/>
    <a:srgbClr val="ED2224"/>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2C57D-9C70-4871-85E3-9D98F77F217A}" v="1" dt="2022-05-31T06:12:37.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0" autoAdjust="0"/>
    <p:restoredTop sz="93159" autoAdjust="0"/>
  </p:normalViewPr>
  <p:slideViewPr>
    <p:cSldViewPr snapToGrid="0" snapToObjects="1" showGuides="1">
      <p:cViewPr varScale="1">
        <p:scale>
          <a:sx n="60" d="100"/>
          <a:sy n="60" d="100"/>
        </p:scale>
        <p:origin x="1170" y="72"/>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32C2C57D-9C70-4871-85E3-9D98F77F217A}"/>
    <pc:docChg chg="custSel modSld">
      <pc:chgData name="2699" userId="d41f716e-f956-461f-8b98-7761afdba872" providerId="ADAL" clId="{32C2C57D-9C70-4871-85E3-9D98F77F217A}" dt="2022-05-31T06:12:37.664" v="2" actId="1076"/>
      <pc:docMkLst>
        <pc:docMk/>
      </pc:docMkLst>
      <pc:sldChg chg="delSp modSp mod">
        <pc:chgData name="2699" userId="d41f716e-f956-461f-8b98-7761afdba872" providerId="ADAL" clId="{32C2C57D-9C70-4871-85E3-9D98F77F217A}" dt="2022-05-31T06:12:37.664" v="2" actId="1076"/>
        <pc:sldMkLst>
          <pc:docMk/>
          <pc:sldMk cId="2952946871" sldId="319"/>
        </pc:sldMkLst>
        <pc:grpChg chg="del">
          <ac:chgData name="2699" userId="d41f716e-f956-461f-8b98-7761afdba872" providerId="ADAL" clId="{32C2C57D-9C70-4871-85E3-9D98F77F217A}" dt="2022-05-31T06:12:32.560" v="0" actId="478"/>
          <ac:grpSpMkLst>
            <pc:docMk/>
            <pc:sldMk cId="2952946871" sldId="319"/>
            <ac:grpSpMk id="2" creationId="{04DCC066-D362-4588-B5B0-8AB8D6294002}"/>
          </ac:grpSpMkLst>
        </pc:grpChg>
        <pc:picChg chg="del topLvl">
          <ac:chgData name="2699" userId="d41f716e-f956-461f-8b98-7761afdba872" providerId="ADAL" clId="{32C2C57D-9C70-4871-85E3-9D98F77F217A}" dt="2022-05-31T06:12:32.560" v="0" actId="478"/>
          <ac:picMkLst>
            <pc:docMk/>
            <pc:sldMk cId="2952946871" sldId="319"/>
            <ac:picMk id="9" creationId="{F200429E-7AED-374D-8DA9-80F70843F875}"/>
          </ac:picMkLst>
        </pc:picChg>
        <pc:picChg chg="mod topLvl">
          <ac:chgData name="2699" userId="d41f716e-f956-461f-8b98-7761afdba872" providerId="ADAL" clId="{32C2C57D-9C70-4871-85E3-9D98F77F217A}" dt="2022-05-31T06:12:37.664" v="2" actId="1076"/>
          <ac:picMkLst>
            <pc:docMk/>
            <pc:sldMk cId="2952946871" sldId="319"/>
            <ac:picMk id="1026" creationId="{73A3A52A-857E-4314-8E4B-FF1DEC3C6C5F}"/>
          </ac:picMkLst>
        </pc:picChg>
        <pc:cxnChg chg="del">
          <ac:chgData name="2699" userId="d41f716e-f956-461f-8b98-7761afdba872" providerId="ADAL" clId="{32C2C57D-9C70-4871-85E3-9D98F77F217A}" dt="2022-05-31T06:12:34.761" v="1" actId="478"/>
          <ac:cxnSpMkLst>
            <pc:docMk/>
            <pc:sldMk cId="2952946871" sldId="319"/>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eqQCyQOC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NwM9tgvui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hlinkClick r:id="rId3"/>
              </a:rPr>
              <a:t>https://www.youtube.com/watch?v=eeqQCyQOCPg</a:t>
            </a:r>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2</a:t>
            </a:fld>
            <a:endParaRPr lang="en-IN"/>
          </a:p>
        </p:txBody>
      </p:sp>
    </p:spTree>
    <p:extLst>
      <p:ext uri="{BB962C8B-B14F-4D97-AF65-F5344CB8AC3E}">
        <p14:creationId xmlns:p14="http://schemas.microsoft.com/office/powerpoint/2010/main" val="144009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hlinkClick r:id="rId3"/>
              </a:rPr>
              <a:t>https://www.youtube.com/watch?v=KNwM9tgvuiY</a:t>
            </a:r>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4</a:t>
            </a:fld>
            <a:endParaRPr lang="en-IN"/>
          </a:p>
        </p:txBody>
      </p:sp>
    </p:spTree>
    <p:extLst>
      <p:ext uri="{BB962C8B-B14F-4D97-AF65-F5344CB8AC3E}">
        <p14:creationId xmlns:p14="http://schemas.microsoft.com/office/powerpoint/2010/main" val="84724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5</a:t>
            </a:fld>
            <a:endParaRPr lang="en-IN"/>
          </a:p>
        </p:txBody>
      </p:sp>
    </p:spTree>
    <p:extLst>
      <p:ext uri="{BB962C8B-B14F-4D97-AF65-F5344CB8AC3E}">
        <p14:creationId xmlns:p14="http://schemas.microsoft.com/office/powerpoint/2010/main" val="155588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6</a:t>
            </a:fld>
            <a:endParaRPr lang="en-IN"/>
          </a:p>
        </p:txBody>
      </p:sp>
    </p:spTree>
    <p:extLst>
      <p:ext uri="{BB962C8B-B14F-4D97-AF65-F5344CB8AC3E}">
        <p14:creationId xmlns:p14="http://schemas.microsoft.com/office/powerpoint/2010/main" val="397102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7</a:t>
            </a:fld>
            <a:endParaRPr lang="en-IN"/>
          </a:p>
        </p:txBody>
      </p:sp>
    </p:spTree>
    <p:extLst>
      <p:ext uri="{BB962C8B-B14F-4D97-AF65-F5344CB8AC3E}">
        <p14:creationId xmlns:p14="http://schemas.microsoft.com/office/powerpoint/2010/main" val="330200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8</a:t>
            </a:fld>
            <a:endParaRPr lang="en-IN"/>
          </a:p>
        </p:txBody>
      </p:sp>
    </p:spTree>
    <p:extLst>
      <p:ext uri="{BB962C8B-B14F-4D97-AF65-F5344CB8AC3E}">
        <p14:creationId xmlns:p14="http://schemas.microsoft.com/office/powerpoint/2010/main" val="29442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10</a:t>
            </a:fld>
            <a:endParaRPr lang="en-IN"/>
          </a:p>
        </p:txBody>
      </p:sp>
    </p:spTree>
    <p:extLst>
      <p:ext uri="{BB962C8B-B14F-4D97-AF65-F5344CB8AC3E}">
        <p14:creationId xmlns:p14="http://schemas.microsoft.com/office/powerpoint/2010/main" val="2509672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2: Accessing Safe and Secure Websites</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2: Accessing Safe and Secure Websites</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2: Accessing Safe and Secure Websites</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eeqQCyQOCPg?feature=oembed"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KNwM9tgvuiY?feature=oembed" TargetMode="External"/><Relationship Id="rId6" Type="http://schemas.openxmlformats.org/officeDocument/2006/relationships/image" Target="../media/image10.jpeg"/><Relationship Id="rId5" Type="http://schemas.openxmlformats.org/officeDocument/2006/relationships/hyperlink" Target="https://www.sitelock.com/blog/is-this-website-safe/"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0840" y="3619500"/>
            <a:ext cx="1242060" cy="12420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a:stretch>
            <a:fillRect/>
          </a:stretch>
        </p:blipFill>
        <p:spPr>
          <a:xfrm>
            <a:off x="3148211" y="3878740"/>
            <a:ext cx="767317" cy="769300"/>
          </a:xfrm>
          <a:prstGeom prst="rect">
            <a:avLst/>
          </a:prstGeom>
        </p:spPr>
      </p:pic>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4" name="Rectangle 13">
            <a:extLst>
              <a:ext uri="{FF2B5EF4-FFF2-40B4-BE49-F238E27FC236}">
                <a16:creationId xmlns:a16="http://schemas.microsoft.com/office/drawing/2014/main" id="{E755846C-5BC6-4FF2-A7B1-37D5E4D17021}"/>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BF29FE7-0FF2-466D-BC05-365E43DA8BFE}"/>
              </a:ext>
            </a:extLst>
          </p:cNvPr>
          <p:cNvSpPr/>
          <p:nvPr/>
        </p:nvSpPr>
        <p:spPr>
          <a:xfrm>
            <a:off x="7269948" y="3536647"/>
            <a:ext cx="5101213" cy="1277273"/>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7</a:t>
            </a:r>
          </a:p>
          <a:p>
            <a:endParaRPr lang="en-US" sz="500" spc="3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HOW TO BE AN ALLY TO A CYBERBULLYING VICTIM</a:t>
            </a:r>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My Protection Poster</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D05231-64E0-433B-804F-59D91FB4738A}"/>
              </a:ext>
            </a:extLst>
          </p:cNvPr>
          <p:cNvSpPr/>
          <p:nvPr/>
        </p:nvSpPr>
        <p:spPr>
          <a:xfrm>
            <a:off x="828720" y="1800234"/>
            <a:ext cx="11363280" cy="3626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0" rIns="432000" rtlCol="0" anchor="ctr"/>
          <a:lstStyle/>
          <a:p>
            <a:pPr marL="285750" indent="-285750">
              <a:spcBef>
                <a:spcPts val="600"/>
              </a:spcBef>
              <a:spcAft>
                <a:spcPts val="600"/>
              </a:spcAft>
              <a:buFont typeface="Arial" panose="020B0604020202020204" pitchFamily="34" charset="0"/>
              <a:buChar char="•"/>
            </a:pPr>
            <a:r>
              <a:rPr lang="en-US" sz="1600" dirty="0">
                <a:solidFill>
                  <a:schemeClr val="tx1"/>
                </a:solidFill>
              </a:rPr>
              <a:t>You should always have an idea of who you would call in an emergency and how to reach them. </a:t>
            </a:r>
          </a:p>
          <a:p>
            <a:pPr marL="285750" indent="-285750">
              <a:spcBef>
                <a:spcPts val="600"/>
              </a:spcBef>
              <a:spcAft>
                <a:spcPts val="600"/>
              </a:spcAft>
              <a:buFont typeface="Arial" panose="020B0604020202020204" pitchFamily="34" charset="0"/>
              <a:buChar char="•"/>
            </a:pPr>
            <a:r>
              <a:rPr lang="en-US" sz="1600" dirty="0">
                <a:solidFill>
                  <a:schemeClr val="tx1"/>
                </a:solidFill>
              </a:rPr>
              <a:t>Your protection poster will be this list of people who can help and their phone numbers</a:t>
            </a:r>
          </a:p>
          <a:p>
            <a:pPr marL="285750" indent="-285750">
              <a:spcBef>
                <a:spcPts val="600"/>
              </a:spcBef>
              <a:spcAft>
                <a:spcPts val="600"/>
              </a:spcAft>
              <a:buFont typeface="Arial" panose="020B0604020202020204" pitchFamily="34" charset="0"/>
              <a:buChar char="•"/>
            </a:pPr>
            <a:r>
              <a:rPr lang="en-US" sz="1600" dirty="0">
                <a:solidFill>
                  <a:schemeClr val="tx1"/>
                </a:solidFill>
              </a:rPr>
              <a:t>Keep it current by updating it from time to time</a:t>
            </a:r>
          </a:p>
          <a:p>
            <a:pPr marL="285750" indent="-285750">
              <a:spcBef>
                <a:spcPts val="600"/>
              </a:spcBef>
              <a:spcAft>
                <a:spcPts val="600"/>
              </a:spcAft>
              <a:buFont typeface="Arial" panose="020B0604020202020204" pitchFamily="34" charset="0"/>
              <a:buChar char="•"/>
            </a:pPr>
            <a:r>
              <a:rPr lang="en-US" sz="1600" dirty="0">
                <a:solidFill>
                  <a:schemeClr val="tx1"/>
                </a:solidFill>
              </a:rPr>
              <a:t>Once you have completed your poster, you can keep a copy with you in your school bag or other safe location</a:t>
            </a:r>
          </a:p>
        </p:txBody>
      </p:sp>
      <p:pic>
        <p:nvPicPr>
          <p:cNvPr id="31" name="Picture 30">
            <a:extLst>
              <a:ext uri="{FF2B5EF4-FFF2-40B4-BE49-F238E27FC236}">
                <a16:creationId xmlns:a16="http://schemas.microsoft.com/office/drawing/2014/main" id="{1D0DDD6A-7BDD-4BDE-9144-A5762AB37FC8}"/>
              </a:ext>
            </a:extLst>
          </p:cNvPr>
          <p:cNvPicPr>
            <a:picLocks noChangeAspect="1"/>
          </p:cNvPicPr>
          <p:nvPr/>
        </p:nvPicPr>
        <p:blipFill>
          <a:blip r:embed="rId3"/>
          <a:srcRect/>
          <a:stretch/>
        </p:blipFill>
        <p:spPr>
          <a:xfrm>
            <a:off x="828720" y="1800234"/>
            <a:ext cx="5586958" cy="3626287"/>
          </a:xfrm>
          <a:prstGeom prst="rect">
            <a:avLst/>
          </a:prstGeom>
        </p:spPr>
      </p:pic>
      <p:sp>
        <p:nvSpPr>
          <p:cNvPr id="32" name="Oval 31">
            <a:extLst>
              <a:ext uri="{FF2B5EF4-FFF2-40B4-BE49-F238E27FC236}">
                <a16:creationId xmlns:a16="http://schemas.microsoft.com/office/drawing/2014/main" id="{9977A2D7-B63E-47D9-91D3-30A9CD3D51E7}"/>
              </a:ext>
            </a:extLst>
          </p:cNvPr>
          <p:cNvSpPr/>
          <p:nvPr/>
        </p:nvSpPr>
        <p:spPr>
          <a:xfrm>
            <a:off x="828720" y="5563022"/>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47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295294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082207-8660-4DC7-8E50-B91DDE340D62}"/>
              </a:ext>
            </a:extLst>
          </p:cNvPr>
          <p:cNvPicPr>
            <a:picLocks noChangeAspect="1"/>
          </p:cNvPicPr>
          <p:nvPr/>
        </p:nvPicPr>
        <p:blipFill>
          <a:blip r:embed="rId4"/>
          <a:srcRect t="9795" b="9795"/>
          <a:stretch/>
        </p:blipFill>
        <p:spPr>
          <a:xfrm>
            <a:off x="0" y="0"/>
            <a:ext cx="12192000" cy="6535678"/>
          </a:xfrm>
          <a:prstGeom prst="rect">
            <a:avLst/>
          </a:prstGeom>
        </p:spPr>
      </p:pic>
      <p:sp>
        <p:nvSpPr>
          <p:cNvPr id="13" name="Rectangle 12">
            <a:extLst>
              <a:ext uri="{FF2B5EF4-FFF2-40B4-BE49-F238E27FC236}">
                <a16:creationId xmlns:a16="http://schemas.microsoft.com/office/drawing/2014/main" id="{CC893FCA-E0F7-4012-8520-FDEB3F13C946}"/>
              </a:ext>
            </a:extLst>
          </p:cNvPr>
          <p:cNvSpPr/>
          <p:nvPr/>
        </p:nvSpPr>
        <p:spPr>
          <a:xfrm>
            <a:off x="3231356" y="1616869"/>
            <a:ext cx="5741194" cy="358378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5595B10-05B4-4EE5-B4B9-6AC84F3BA302}"/>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5" name="Footer Placeholder 4">
            <a:extLst>
              <a:ext uri="{FF2B5EF4-FFF2-40B4-BE49-F238E27FC236}">
                <a16:creationId xmlns:a16="http://schemas.microsoft.com/office/drawing/2014/main" id="{756B6DE0-9EBD-457F-9128-649E75B92D0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4" name="Slide Number Placeholder 3">
            <a:extLst>
              <a:ext uri="{FF2B5EF4-FFF2-40B4-BE49-F238E27FC236}">
                <a16:creationId xmlns:a16="http://schemas.microsoft.com/office/drawing/2014/main" id="{EF389030-9C33-4143-8B7B-94477BDB9FA2}"/>
              </a:ext>
            </a:extLst>
          </p:cNvPr>
          <p:cNvSpPr>
            <a:spLocks noGrp="1"/>
          </p:cNvSpPr>
          <p:nvPr>
            <p:ph type="sldNum" sz="quarter" idx="4"/>
          </p:nvPr>
        </p:nvSpPr>
        <p:spPr/>
        <p:txBody>
          <a:bodyPr/>
          <a:lstStyle/>
          <a:p>
            <a:fld id="{DF4F9C9C-BF1B-1D48-A1E3-EB2A40351E54}" type="slidenum">
              <a:rPr lang="en-US" smtClean="0"/>
              <a:pPr/>
              <a:t>2</a:t>
            </a:fld>
            <a:endParaRPr lang="en-US" dirty="0"/>
          </a:p>
        </p:txBody>
      </p:sp>
      <p:sp>
        <p:nvSpPr>
          <p:cNvPr id="2" name="Title 1">
            <a:extLst>
              <a:ext uri="{FF2B5EF4-FFF2-40B4-BE49-F238E27FC236}">
                <a16:creationId xmlns:a16="http://schemas.microsoft.com/office/drawing/2014/main" id="{22F273C9-2F90-44DB-9291-AD76AD6FD0F1}"/>
              </a:ext>
            </a:extLst>
          </p:cNvPr>
          <p:cNvSpPr>
            <a:spLocks noGrp="1"/>
          </p:cNvSpPr>
          <p:nvPr>
            <p:ph type="title"/>
          </p:nvPr>
        </p:nvSpPr>
        <p:spPr>
          <a:xfrm>
            <a:off x="838200" y="365125"/>
            <a:ext cx="10515600" cy="590931"/>
          </a:xfrm>
        </p:spPr>
        <p:txBody>
          <a:bodyPr>
            <a:spAutoFit/>
          </a:bodyPr>
          <a:lstStyle/>
          <a:p>
            <a:r>
              <a:rPr lang="en-US" dirty="0"/>
              <a:t>Bystanders and Upstanders</a:t>
            </a:r>
            <a:endParaRPr lang="en-IN" dirty="0"/>
          </a:p>
        </p:txBody>
      </p:sp>
      <p:sp>
        <p:nvSpPr>
          <p:cNvPr id="14" name="Rectangle 13">
            <a:extLst>
              <a:ext uri="{FF2B5EF4-FFF2-40B4-BE49-F238E27FC236}">
                <a16:creationId xmlns:a16="http://schemas.microsoft.com/office/drawing/2014/main" id="{BBCCE142-16A6-473A-9C4C-9DD3F60C086D}"/>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Be an Upstander - Prevent Bullying: A NED Short">
            <a:hlinkClick r:id="" action="ppaction://media"/>
            <a:extLst>
              <a:ext uri="{FF2B5EF4-FFF2-40B4-BE49-F238E27FC236}">
                <a16:creationId xmlns:a16="http://schemas.microsoft.com/office/drawing/2014/main" id="{D6313DF9-9012-42BB-AF4C-9C66BF119E82}"/>
              </a:ext>
            </a:extLst>
          </p:cNvPr>
          <p:cNvPicPr>
            <a:picLocks noRot="1" noChangeAspect="1"/>
          </p:cNvPicPr>
          <p:nvPr>
            <a:videoFile r:link="rId1"/>
          </p:nvPr>
        </p:nvPicPr>
        <p:blipFill>
          <a:blip r:embed="rId5"/>
          <a:stretch>
            <a:fillRect/>
          </a:stretch>
        </p:blipFill>
        <p:spPr>
          <a:xfrm>
            <a:off x="3244850" y="1724025"/>
            <a:ext cx="5727700" cy="3236150"/>
          </a:xfrm>
          <a:prstGeom prst="rect">
            <a:avLst/>
          </a:prstGeom>
        </p:spPr>
      </p:pic>
      <p:sp>
        <p:nvSpPr>
          <p:cNvPr id="11" name="Rectangle 10">
            <a:extLst>
              <a:ext uri="{FF2B5EF4-FFF2-40B4-BE49-F238E27FC236}">
                <a16:creationId xmlns:a16="http://schemas.microsoft.com/office/drawing/2014/main" id="{10777043-C8B0-4B46-9064-D97FD9C32326}"/>
              </a:ext>
            </a:extLst>
          </p:cNvPr>
          <p:cNvSpPr/>
          <p:nvPr/>
        </p:nvSpPr>
        <p:spPr>
          <a:xfrm>
            <a:off x="2415771" y="1046732"/>
            <a:ext cx="7360458" cy="351378"/>
          </a:xfrm>
          <a:prstGeom prst="rect">
            <a:avLst/>
          </a:prstGeom>
        </p:spPr>
        <p:txBody>
          <a:bodyPr wrap="square">
            <a:spAutoFit/>
          </a:bodyPr>
          <a:lstStyle/>
          <a:p>
            <a:pPr marL="126997" algn="ctr" defTabSz="1219170">
              <a:lnSpc>
                <a:spcPct val="115000"/>
              </a:lnSpc>
              <a:spcBef>
                <a:spcPts val="600"/>
              </a:spcBef>
              <a:spcAft>
                <a:spcPts val="600"/>
              </a:spcAft>
              <a:buSzPct val="100000"/>
            </a:pPr>
            <a:r>
              <a:rPr lang="en-US" sz="1600" b="1" kern="0" dirty="0">
                <a:latin typeface="Arial" panose="020B0604020202020204" pitchFamily="34" charset="0"/>
                <a:ea typeface="Montserrat"/>
                <a:cs typeface="Arial" panose="020B0604020202020204" pitchFamily="34" charset="0"/>
                <a:sym typeface="Montserrat"/>
              </a:rPr>
              <a:t>When you see a case of cyberbullying, what can you do about it?</a:t>
            </a:r>
          </a:p>
        </p:txBody>
      </p:sp>
      <p:sp>
        <p:nvSpPr>
          <p:cNvPr id="12" name="Rectangle 11">
            <a:extLst>
              <a:ext uri="{FF2B5EF4-FFF2-40B4-BE49-F238E27FC236}">
                <a16:creationId xmlns:a16="http://schemas.microsoft.com/office/drawing/2014/main" id="{D7FE852D-F1BB-41F7-B37C-5B189A361292}"/>
              </a:ext>
            </a:extLst>
          </p:cNvPr>
          <p:cNvSpPr/>
          <p:nvPr/>
        </p:nvSpPr>
        <p:spPr>
          <a:xfrm>
            <a:off x="8972550" y="2247207"/>
            <a:ext cx="2861310" cy="1071575"/>
          </a:xfrm>
          <a:prstGeom prst="rect">
            <a:avLst/>
          </a:prstGeom>
        </p:spPr>
        <p:txBody>
          <a:bodyPr wrap="square">
            <a:spAutoFit/>
          </a:bodyPr>
          <a:lstStyle/>
          <a:p>
            <a:pPr marL="126997" defTabSz="1219170">
              <a:lnSpc>
                <a:spcPct val="115000"/>
              </a:lnSpc>
              <a:spcBef>
                <a:spcPts val="600"/>
              </a:spcBef>
              <a:spcAft>
                <a:spcPts val="600"/>
              </a:spcAft>
              <a:buSzPct val="100000"/>
            </a:pPr>
            <a:r>
              <a:rPr lang="en-US" sz="1600" b="1" kern="0" dirty="0">
                <a:latin typeface="Arial" panose="020B0604020202020204" pitchFamily="34" charset="0"/>
                <a:ea typeface="Montserrat"/>
                <a:cs typeface="Arial" panose="020B0604020202020204" pitchFamily="34" charset="0"/>
                <a:sym typeface="Montserrat"/>
              </a:rPr>
              <a:t>Video:</a:t>
            </a:r>
          </a:p>
          <a:p>
            <a:pPr marL="126997" defTabSz="1219170">
              <a:lnSpc>
                <a:spcPct val="115000"/>
              </a:lnSpc>
              <a:spcBef>
                <a:spcPts val="600"/>
              </a:spcBef>
              <a:spcAft>
                <a:spcPts val="600"/>
              </a:spcAft>
              <a:buSzPct val="100000"/>
            </a:pPr>
            <a:r>
              <a:rPr lang="en-US" sz="1600" b="1" kern="0" dirty="0">
                <a:latin typeface="Arial" panose="020B0604020202020204" pitchFamily="34" charset="0"/>
                <a:ea typeface="Montserrat"/>
                <a:cs typeface="Arial" panose="020B0604020202020204" pitchFamily="34" charset="0"/>
                <a:sym typeface="Montserrat"/>
              </a:rPr>
              <a:t>Who is a bystander and who is an upstander.</a:t>
            </a:r>
          </a:p>
        </p:txBody>
      </p:sp>
    </p:spTree>
    <p:extLst>
      <p:ext uri="{BB962C8B-B14F-4D97-AF65-F5344CB8AC3E}">
        <p14:creationId xmlns:p14="http://schemas.microsoft.com/office/powerpoint/2010/main" val="12505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Upstanders and Bystanders</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7F8E94-4EE2-48AE-AA34-1367C3D26992}"/>
              </a:ext>
            </a:extLst>
          </p:cNvPr>
          <p:cNvPicPr>
            <a:picLocks noChangeAspect="1"/>
          </p:cNvPicPr>
          <p:nvPr/>
        </p:nvPicPr>
        <p:blipFill>
          <a:blip r:embed="rId2"/>
          <a:srcRect/>
          <a:stretch/>
        </p:blipFill>
        <p:spPr>
          <a:xfrm>
            <a:off x="479425" y="1800234"/>
            <a:ext cx="5586958" cy="3626287"/>
          </a:xfrm>
          <a:prstGeom prst="rect">
            <a:avLst/>
          </a:prstGeom>
        </p:spPr>
      </p:pic>
      <p:sp>
        <p:nvSpPr>
          <p:cNvPr id="9" name="Oval 8">
            <a:extLst>
              <a:ext uri="{FF2B5EF4-FFF2-40B4-BE49-F238E27FC236}">
                <a16:creationId xmlns:a16="http://schemas.microsoft.com/office/drawing/2014/main" id="{111ECC04-A749-41E8-80D1-FF8B22C2ECAC}"/>
              </a:ext>
            </a:extLst>
          </p:cNvPr>
          <p:cNvSpPr/>
          <p:nvPr/>
        </p:nvSpPr>
        <p:spPr>
          <a:xfrm>
            <a:off x="479425" y="5563022"/>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A47D43D-16B6-4800-96FD-8DBCC5AF229E}"/>
              </a:ext>
            </a:extLst>
          </p:cNvPr>
          <p:cNvGrpSpPr/>
          <p:nvPr/>
        </p:nvGrpSpPr>
        <p:grpSpPr>
          <a:xfrm>
            <a:off x="6278880" y="1890913"/>
            <a:ext cx="5326966" cy="3535607"/>
            <a:chOff x="3745548" y="2134754"/>
            <a:chExt cx="6338252" cy="2222524"/>
          </a:xfrm>
        </p:grpSpPr>
        <p:sp>
          <p:nvSpPr>
            <p:cNvPr id="11" name="Rectangle 10">
              <a:extLst>
                <a:ext uri="{FF2B5EF4-FFF2-40B4-BE49-F238E27FC236}">
                  <a16:creationId xmlns:a16="http://schemas.microsoft.com/office/drawing/2014/main" id="{88BE57BB-8FD7-4E3D-BC2B-55B6923B62F1}"/>
                </a:ext>
              </a:extLst>
            </p:cNvPr>
            <p:cNvSpPr/>
            <p:nvPr/>
          </p:nvSpPr>
          <p:spPr>
            <a:xfrm>
              <a:off x="3745548" y="2134754"/>
              <a:ext cx="6338252" cy="485164"/>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US" sz="1600" dirty="0">
                  <a:solidFill>
                    <a:schemeClr val="tx1"/>
                  </a:solidFill>
                  <a:latin typeface="Arial" panose="020B0604020202020204" pitchFamily="34" charset="0"/>
                  <a:cs typeface="Arial" panose="020B0604020202020204" pitchFamily="34" charset="0"/>
                </a:rPr>
                <a:t>What is a bystander? </a:t>
              </a:r>
            </a:p>
          </p:txBody>
        </p:sp>
        <p:sp>
          <p:nvSpPr>
            <p:cNvPr id="12" name="Rectangle 11">
              <a:extLst>
                <a:ext uri="{FF2B5EF4-FFF2-40B4-BE49-F238E27FC236}">
                  <a16:creationId xmlns:a16="http://schemas.microsoft.com/office/drawing/2014/main" id="{80ABB3FC-C2B2-4F2F-88E0-13EDE61461BE}"/>
                </a:ext>
              </a:extLst>
            </p:cNvPr>
            <p:cNvSpPr/>
            <p:nvPr/>
          </p:nvSpPr>
          <p:spPr>
            <a:xfrm>
              <a:off x="3745548" y="2713874"/>
              <a:ext cx="6338252" cy="485164"/>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US" sz="1600" dirty="0">
                  <a:solidFill>
                    <a:schemeClr val="tx1"/>
                  </a:solidFill>
                  <a:latin typeface="Arial" panose="020B0604020202020204" pitchFamily="34" charset="0"/>
                  <a:cs typeface="Arial" panose="020B0604020202020204" pitchFamily="34" charset="0"/>
                </a:rPr>
                <a:t>What might cause someone to be a bystander in a bullying situation?  Have you ever witnessed a bullying situation before? </a:t>
              </a:r>
            </a:p>
          </p:txBody>
        </p:sp>
        <p:sp>
          <p:nvSpPr>
            <p:cNvPr id="13" name="Rectangle 12">
              <a:extLst>
                <a:ext uri="{FF2B5EF4-FFF2-40B4-BE49-F238E27FC236}">
                  <a16:creationId xmlns:a16="http://schemas.microsoft.com/office/drawing/2014/main" id="{1B16E267-6BC1-4B4A-BA75-7DF87DC37AE5}"/>
                </a:ext>
              </a:extLst>
            </p:cNvPr>
            <p:cNvSpPr/>
            <p:nvPr/>
          </p:nvSpPr>
          <p:spPr>
            <a:xfrm>
              <a:off x="3745548" y="3292994"/>
              <a:ext cx="6338252" cy="485164"/>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US" sz="1600" dirty="0">
                  <a:solidFill>
                    <a:schemeClr val="tx1"/>
                  </a:solidFill>
                  <a:latin typeface="Arial" panose="020B0604020202020204" pitchFamily="34" charset="0"/>
                  <a:cs typeface="Arial" panose="020B0604020202020204" pitchFamily="34" charset="0"/>
                </a:rPr>
                <a:t>Who is an upstander?</a:t>
              </a:r>
            </a:p>
          </p:txBody>
        </p:sp>
        <p:sp>
          <p:nvSpPr>
            <p:cNvPr id="14" name="Rectangle 13">
              <a:extLst>
                <a:ext uri="{FF2B5EF4-FFF2-40B4-BE49-F238E27FC236}">
                  <a16:creationId xmlns:a16="http://schemas.microsoft.com/office/drawing/2014/main" id="{E6F7106C-2428-4426-80BB-E1CCE6209F11}"/>
                </a:ext>
              </a:extLst>
            </p:cNvPr>
            <p:cNvSpPr/>
            <p:nvPr/>
          </p:nvSpPr>
          <p:spPr>
            <a:xfrm>
              <a:off x="3745548" y="3872114"/>
              <a:ext cx="6338252" cy="485164"/>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US" sz="1600" dirty="0">
                  <a:solidFill>
                    <a:schemeClr val="tx1"/>
                  </a:solidFill>
                  <a:latin typeface="Arial" panose="020B0604020202020204" pitchFamily="34" charset="0"/>
                  <a:cs typeface="Arial" panose="020B0604020202020204" pitchFamily="34" charset="0"/>
                </a:rPr>
                <a:t>What are the four ways to be an upstander?</a:t>
              </a:r>
            </a:p>
          </p:txBody>
        </p:sp>
      </p:grpSp>
    </p:spTree>
    <p:extLst>
      <p:ext uri="{BB962C8B-B14F-4D97-AF65-F5344CB8AC3E}">
        <p14:creationId xmlns:p14="http://schemas.microsoft.com/office/powerpoint/2010/main" val="86476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E6CAF-03FB-466E-811B-77C808126DBD}"/>
              </a:ext>
            </a:extLst>
          </p:cNvPr>
          <p:cNvPicPr>
            <a:picLocks noChangeAspect="1"/>
          </p:cNvPicPr>
          <p:nvPr/>
        </p:nvPicPr>
        <p:blipFill rotWithShape="1">
          <a:blip r:embed="rId4"/>
          <a:srcRect t="6295" b="13336"/>
          <a:stretch/>
        </p:blipFill>
        <p:spPr>
          <a:xfrm>
            <a:off x="0" y="0"/>
            <a:ext cx="12192000" cy="6535678"/>
          </a:xfrm>
          <a:prstGeom prst="rect">
            <a:avLst/>
          </a:prstGeom>
        </p:spPr>
      </p:pic>
      <p:sp>
        <p:nvSpPr>
          <p:cNvPr id="5" name="Footer Placeholder 4">
            <a:extLst>
              <a:ext uri="{FF2B5EF4-FFF2-40B4-BE49-F238E27FC236}">
                <a16:creationId xmlns:a16="http://schemas.microsoft.com/office/drawing/2014/main" id="{CC154E30-CB88-474D-B92F-F1A8D9376F8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4" name="Slide Number Placeholder 3">
            <a:extLst>
              <a:ext uri="{FF2B5EF4-FFF2-40B4-BE49-F238E27FC236}">
                <a16:creationId xmlns:a16="http://schemas.microsoft.com/office/drawing/2014/main" id="{2AD70F57-5864-4223-9239-5D1BA1BAB1B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F9C9C-BF1B-1D48-A1E3-EB2A40351E54}"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CEF88CF5-54E0-418B-A313-966A8831BACC}"/>
              </a:ext>
            </a:extLst>
          </p:cNvPr>
          <p:cNvSpPr txBox="1">
            <a:spLocks/>
          </p:cNvSpPr>
          <p:nvPr/>
        </p:nvSpPr>
        <p:spPr>
          <a:xfrm>
            <a:off x="705749" y="307757"/>
            <a:ext cx="11242411" cy="85710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Cyberbullying can happen to anyone!</a:t>
            </a:r>
            <a:endParaRPr lang="en-IN" sz="3600" b="1" dirty="0">
              <a:solidFill>
                <a:schemeClr val="bg1"/>
              </a:solidFill>
              <a:ea typeface="Montserrat"/>
              <a:sym typeface="Montserrat"/>
            </a:endParaRPr>
          </a:p>
        </p:txBody>
      </p:sp>
      <p:sp>
        <p:nvSpPr>
          <p:cNvPr id="10" name="Rectangle 9">
            <a:extLst>
              <a:ext uri="{FF2B5EF4-FFF2-40B4-BE49-F238E27FC236}">
                <a16:creationId xmlns:a16="http://schemas.microsoft.com/office/drawing/2014/main" id="{30ACB876-8925-4F88-926B-54BEFCF5923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14" name="Rectangle 13">
            <a:extLst>
              <a:ext uri="{FF2B5EF4-FFF2-40B4-BE49-F238E27FC236}">
                <a16:creationId xmlns:a16="http://schemas.microsoft.com/office/drawing/2014/main" id="{8049C60F-D6CC-41C7-83F1-B13FF8D11A04}"/>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extLst>
              <a:ext uri="{FF2B5EF4-FFF2-40B4-BE49-F238E27FC236}">
                <a16:creationId xmlns:a16="http://schemas.microsoft.com/office/drawing/2014/main" id="{70A1674D-B647-4139-9E89-9A090158D0E3}"/>
              </a:ext>
            </a:extLst>
          </p:cNvPr>
          <p:cNvSpPr/>
          <p:nvPr/>
        </p:nvSpPr>
        <p:spPr>
          <a:xfrm>
            <a:off x="2515410" y="5995676"/>
            <a:ext cx="7161180" cy="480901"/>
          </a:xfrm>
          <a:prstGeom prst="rect">
            <a:avLst/>
          </a:prstGeom>
        </p:spPr>
        <p:txBody>
          <a:bodyPr wrap="square">
            <a:spAutoFit/>
          </a:bodyPr>
          <a:lstStyle/>
          <a:p>
            <a:pPr marL="126997" algn="ctr" defTabSz="1219170">
              <a:lnSpc>
                <a:spcPct val="115000"/>
              </a:lnSpc>
              <a:spcBef>
                <a:spcPts val="600"/>
              </a:spcBef>
              <a:spcAft>
                <a:spcPts val="600"/>
              </a:spcAft>
              <a:buSzPct val="100000"/>
            </a:pPr>
            <a:r>
              <a:rPr lang="en-US" sz="2400" b="1" kern="0" dirty="0">
                <a:solidFill>
                  <a:srgbClr val="0064E0"/>
                </a:solidFill>
                <a:latin typeface="Arial" panose="020B0604020202020204" pitchFamily="34" charset="0"/>
                <a:ea typeface="Montserrat"/>
                <a:cs typeface="Arial" panose="020B0604020202020204" pitchFamily="34" charset="0"/>
                <a:sym typeface="Montserrat"/>
              </a:rPr>
              <a:t>Demi Lovato's experiences with cyberbullying. </a:t>
            </a:r>
          </a:p>
        </p:txBody>
      </p:sp>
      <p:pic>
        <p:nvPicPr>
          <p:cNvPr id="3" name="Online Media 2" title="Bystander Revolution: Demi Lovato | Cyberbullying">
            <a:hlinkClick r:id="" action="ppaction://media"/>
            <a:extLst>
              <a:ext uri="{FF2B5EF4-FFF2-40B4-BE49-F238E27FC236}">
                <a16:creationId xmlns:a16="http://schemas.microsoft.com/office/drawing/2014/main" id="{26B1584D-FDFF-43C5-853E-D082E46604A6}"/>
              </a:ext>
            </a:extLst>
          </p:cNvPr>
          <p:cNvPicPr>
            <a:picLocks noRot="1" noChangeAspect="1"/>
          </p:cNvPicPr>
          <p:nvPr>
            <a:videoFile r:link="rId1"/>
          </p:nvPr>
        </p:nvPicPr>
        <p:blipFill>
          <a:blip r:embed="rId6"/>
          <a:stretch>
            <a:fillRect/>
          </a:stretch>
        </p:blipFill>
        <p:spPr>
          <a:xfrm>
            <a:off x="3217553" y="1527557"/>
            <a:ext cx="5598787" cy="3163315"/>
          </a:xfrm>
          <a:prstGeom prst="rect">
            <a:avLst/>
          </a:prstGeom>
        </p:spPr>
      </p:pic>
    </p:spTree>
    <p:extLst>
      <p:ext uri="{BB962C8B-B14F-4D97-AF65-F5344CB8AC3E}">
        <p14:creationId xmlns:p14="http://schemas.microsoft.com/office/powerpoint/2010/main" val="605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1089529"/>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What are the different roles in a bullying situation? </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13" name="Rectangle 12">
            <a:extLst>
              <a:ext uri="{FF2B5EF4-FFF2-40B4-BE49-F238E27FC236}">
                <a16:creationId xmlns:a16="http://schemas.microsoft.com/office/drawing/2014/main" id="{F3C0BDF5-BED6-4C7A-B865-03D28ADF9D91}"/>
              </a:ext>
            </a:extLst>
          </p:cNvPr>
          <p:cNvSpPr/>
          <p:nvPr/>
        </p:nvSpPr>
        <p:spPr>
          <a:xfrm>
            <a:off x="6346132" y="3357696"/>
            <a:ext cx="5188040" cy="50315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0" rtlCol="0" anchor="ctr"/>
          <a:lstStyle/>
          <a:p>
            <a:pPr algn="ctr"/>
            <a:r>
              <a:rPr lang="en-US" sz="2000" dirty="0">
                <a:latin typeface="Arial" panose="020B0604020202020204" pitchFamily="34" charset="0"/>
                <a:cs typeface="Arial" panose="020B0604020202020204" pitchFamily="34" charset="0"/>
              </a:rPr>
              <a:t>The bully</a:t>
            </a:r>
          </a:p>
        </p:txBody>
      </p:sp>
      <p:sp>
        <p:nvSpPr>
          <p:cNvPr id="14" name="Rectangle 13">
            <a:extLst>
              <a:ext uri="{FF2B5EF4-FFF2-40B4-BE49-F238E27FC236}">
                <a16:creationId xmlns:a16="http://schemas.microsoft.com/office/drawing/2014/main" id="{7DAA80B4-01B4-4557-A4E4-FFED7E8CBB94}"/>
              </a:ext>
            </a:extLst>
          </p:cNvPr>
          <p:cNvSpPr/>
          <p:nvPr/>
        </p:nvSpPr>
        <p:spPr>
          <a:xfrm>
            <a:off x="6346132" y="4041125"/>
            <a:ext cx="5188040" cy="503155"/>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0" rtlCol="0" anchor="ctr"/>
          <a:lstStyle/>
          <a:p>
            <a:pPr algn="ctr"/>
            <a:r>
              <a:rPr lang="en-US" sz="2000" dirty="0">
                <a:latin typeface="Arial" panose="020B0604020202020204" pitchFamily="34" charset="0"/>
                <a:cs typeface="Arial" panose="020B0604020202020204" pitchFamily="34" charset="0"/>
              </a:rPr>
              <a:t>The victim</a:t>
            </a:r>
          </a:p>
        </p:txBody>
      </p:sp>
      <p:sp>
        <p:nvSpPr>
          <p:cNvPr id="15" name="Rectangle 14">
            <a:extLst>
              <a:ext uri="{FF2B5EF4-FFF2-40B4-BE49-F238E27FC236}">
                <a16:creationId xmlns:a16="http://schemas.microsoft.com/office/drawing/2014/main" id="{51087FAB-8774-4EB4-8371-E464EE3EAC63}"/>
              </a:ext>
            </a:extLst>
          </p:cNvPr>
          <p:cNvSpPr/>
          <p:nvPr/>
        </p:nvSpPr>
        <p:spPr>
          <a:xfrm>
            <a:off x="6346132" y="4724554"/>
            <a:ext cx="5188040" cy="50315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0" rtlCol="0" anchor="ctr"/>
          <a:lstStyle/>
          <a:p>
            <a:pPr algn="ctr"/>
            <a:r>
              <a:rPr lang="en-US" sz="2000" dirty="0">
                <a:latin typeface="Arial" panose="020B0604020202020204" pitchFamily="34" charset="0"/>
                <a:cs typeface="Arial" panose="020B0604020202020204" pitchFamily="34" charset="0"/>
              </a:rPr>
              <a:t>The bystanders</a:t>
            </a:r>
          </a:p>
        </p:txBody>
      </p:sp>
      <p:sp>
        <p:nvSpPr>
          <p:cNvPr id="16" name="Rectangle 15">
            <a:extLst>
              <a:ext uri="{FF2B5EF4-FFF2-40B4-BE49-F238E27FC236}">
                <a16:creationId xmlns:a16="http://schemas.microsoft.com/office/drawing/2014/main" id="{296F6B2E-E431-43F9-80CB-E919EFDAD9DB}"/>
              </a:ext>
            </a:extLst>
          </p:cNvPr>
          <p:cNvSpPr/>
          <p:nvPr/>
        </p:nvSpPr>
        <p:spPr>
          <a:xfrm>
            <a:off x="6346132" y="5407984"/>
            <a:ext cx="5188040" cy="50315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000" tIns="0" rtlCol="0" anchor="ctr"/>
          <a:lstStyle/>
          <a:p>
            <a:pPr algn="ctr"/>
            <a:r>
              <a:rPr lang="en-US" sz="2000" dirty="0">
                <a:latin typeface="Arial" panose="020B0604020202020204" pitchFamily="34" charset="0"/>
                <a:cs typeface="Arial" panose="020B0604020202020204" pitchFamily="34" charset="0"/>
              </a:rPr>
              <a:t>The upstanders</a:t>
            </a:r>
          </a:p>
        </p:txBody>
      </p:sp>
      <p:pic>
        <p:nvPicPr>
          <p:cNvPr id="18" name="Picture 17">
            <a:extLst>
              <a:ext uri="{FF2B5EF4-FFF2-40B4-BE49-F238E27FC236}">
                <a16:creationId xmlns:a16="http://schemas.microsoft.com/office/drawing/2014/main" id="{199AECA9-192F-48A6-8802-FE788145E601}"/>
              </a:ext>
            </a:extLst>
          </p:cNvPr>
          <p:cNvPicPr>
            <a:picLocks noChangeAspect="1"/>
          </p:cNvPicPr>
          <p:nvPr/>
        </p:nvPicPr>
        <p:blipFill>
          <a:blip r:embed="rId3"/>
          <a:srcRect/>
          <a:stretch/>
        </p:blipFill>
        <p:spPr>
          <a:xfrm>
            <a:off x="1767592" y="1809634"/>
            <a:ext cx="4326678" cy="4454649"/>
          </a:xfrm>
          <a:prstGeom prst="rect">
            <a:avLst/>
          </a:prstGeom>
        </p:spPr>
      </p:pic>
      <p:sp>
        <p:nvSpPr>
          <p:cNvPr id="19" name="Oval 18">
            <a:extLst>
              <a:ext uri="{FF2B5EF4-FFF2-40B4-BE49-F238E27FC236}">
                <a16:creationId xmlns:a16="http://schemas.microsoft.com/office/drawing/2014/main" id="{299A22B1-8DDA-473D-ABDF-1F48007EC2DA}"/>
              </a:ext>
            </a:extLst>
          </p:cNvPr>
          <p:cNvSpPr/>
          <p:nvPr/>
        </p:nvSpPr>
        <p:spPr>
          <a:xfrm>
            <a:off x="455149" y="5046134"/>
            <a:ext cx="1218151" cy="1218151"/>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0E9654-A691-4616-ABE6-4A420CDACA85}"/>
              </a:ext>
            </a:extLst>
          </p:cNvPr>
          <p:cNvSpPr/>
          <p:nvPr/>
        </p:nvSpPr>
        <p:spPr>
          <a:xfrm>
            <a:off x="6346131" y="2184382"/>
            <a:ext cx="5188041" cy="993040"/>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US" sz="1600" dirty="0">
                <a:solidFill>
                  <a:schemeClr val="tx1"/>
                </a:solidFill>
                <a:latin typeface="Arial" panose="020B0604020202020204" pitchFamily="34" charset="0"/>
                <a:cs typeface="Arial" panose="020B0604020202020204" pitchFamily="34" charset="0"/>
              </a:rPr>
              <a:t>Can you explain in your own words what each of these roles is?</a:t>
            </a:r>
          </a:p>
        </p:txBody>
      </p:sp>
      <p:sp>
        <p:nvSpPr>
          <p:cNvPr id="36" name="Rectangle 35">
            <a:extLst>
              <a:ext uri="{FF2B5EF4-FFF2-40B4-BE49-F238E27FC236}">
                <a16:creationId xmlns:a16="http://schemas.microsoft.com/office/drawing/2014/main" id="{C62E91F1-684C-41CF-AF66-B6180EDA1621}"/>
              </a:ext>
            </a:extLst>
          </p:cNvPr>
          <p:cNvSpPr/>
          <p:nvPr/>
        </p:nvSpPr>
        <p:spPr>
          <a:xfrm>
            <a:off x="839788" y="1516479"/>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9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53C992-4F9B-4D16-B510-33D98AC3E279}"/>
              </a:ext>
            </a:extLst>
          </p:cNvPr>
          <p:cNvSpPr/>
          <p:nvPr/>
        </p:nvSpPr>
        <p:spPr>
          <a:xfrm>
            <a:off x="1" y="-4850"/>
            <a:ext cx="6477002" cy="657396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50" y="307757"/>
            <a:ext cx="5771254" cy="1089529"/>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Scenarios: Evaluate the Reactions</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11" name="Rectangle 10">
            <a:extLst>
              <a:ext uri="{FF2B5EF4-FFF2-40B4-BE49-F238E27FC236}">
                <a16:creationId xmlns:a16="http://schemas.microsoft.com/office/drawing/2014/main" id="{E5306D9F-04F5-44D8-B51F-87FF387563B8}"/>
              </a:ext>
            </a:extLst>
          </p:cNvPr>
          <p:cNvSpPr/>
          <p:nvPr/>
        </p:nvSpPr>
        <p:spPr>
          <a:xfrm>
            <a:off x="597137" y="1627123"/>
            <a:ext cx="5589531" cy="480901"/>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Scenario 1: </a:t>
            </a:r>
          </a:p>
        </p:txBody>
      </p:sp>
      <p:sp>
        <p:nvSpPr>
          <p:cNvPr id="12" name="Rectangle 11">
            <a:extLst>
              <a:ext uri="{FF2B5EF4-FFF2-40B4-BE49-F238E27FC236}">
                <a16:creationId xmlns:a16="http://schemas.microsoft.com/office/drawing/2014/main" id="{310BEB13-6955-4B2B-A562-D818833D3F7F}"/>
              </a:ext>
            </a:extLst>
          </p:cNvPr>
          <p:cNvSpPr/>
          <p:nvPr/>
        </p:nvSpPr>
        <p:spPr>
          <a:xfrm>
            <a:off x="597137" y="2240256"/>
            <a:ext cx="5589531" cy="2932213"/>
          </a:xfrm>
          <a:prstGeom prst="rect">
            <a:avLst/>
          </a:prstGeom>
        </p:spPr>
        <p:txBody>
          <a:bodyPr wrap="square">
            <a:spAutoFit/>
          </a:bodyPr>
          <a:lstStyle/>
          <a:p>
            <a:pPr marL="126997" defTabSz="1219170">
              <a:lnSpc>
                <a:spcPct val="115000"/>
              </a:lnSpc>
              <a:spcBef>
                <a:spcPts val="600"/>
              </a:spcBef>
              <a:spcAft>
                <a:spcPts val="600"/>
              </a:spcAft>
              <a:buSzPct val="100000"/>
            </a:pPr>
            <a:r>
              <a:rPr lang="en-US" kern="0" dirty="0">
                <a:solidFill>
                  <a:schemeClr val="bg1"/>
                </a:solidFill>
                <a:latin typeface="Arial" panose="020B0604020202020204" pitchFamily="34" charset="0"/>
                <a:ea typeface="Montserrat"/>
                <a:cs typeface="Arial" panose="020B0604020202020204" pitchFamily="34" charset="0"/>
                <a:sym typeface="Montserrat"/>
              </a:rPr>
              <a:t>There’s an online game that you and your friends play regularly. Usually, there is a lot of game chat amongst the players, mostly talking about the game. There is occasionally some friendly rivalry and teasing about who is playing well and who is making mistakes.  One day, one of the players starts being nasty to your friend Samir, and they just won’t stop. It’s beyond teasing. The next day, the same thing happens.  You …</a:t>
            </a:r>
          </a:p>
        </p:txBody>
      </p:sp>
      <p:sp>
        <p:nvSpPr>
          <p:cNvPr id="129" name="Rectangle 128">
            <a:extLst>
              <a:ext uri="{FF2B5EF4-FFF2-40B4-BE49-F238E27FC236}">
                <a16:creationId xmlns:a16="http://schemas.microsoft.com/office/drawing/2014/main" id="{36ED116C-1595-4EDA-AEF6-F5E2E2CEC32A}"/>
              </a:ext>
            </a:extLst>
          </p:cNvPr>
          <p:cNvSpPr/>
          <p:nvPr/>
        </p:nvSpPr>
        <p:spPr>
          <a:xfrm>
            <a:off x="839788" y="1516479"/>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6462F4AE-54E5-4F73-9140-C3C501DA2088}"/>
              </a:ext>
            </a:extLst>
          </p:cNvPr>
          <p:cNvSpPr txBox="1"/>
          <p:nvPr/>
        </p:nvSpPr>
        <p:spPr>
          <a:xfrm>
            <a:off x="6532462" y="928279"/>
            <a:ext cx="5429973"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Place a tick mark under Upstander or Bystander for each reaction given</a:t>
            </a:r>
            <a:endParaRPr lang="en-IN" sz="1400" dirty="0">
              <a:latin typeface="Arial" panose="020B0604020202020204" pitchFamily="34" charset="0"/>
              <a:cs typeface="Arial" panose="020B0604020202020204" pitchFamily="34" charset="0"/>
            </a:endParaRPr>
          </a:p>
        </p:txBody>
      </p:sp>
      <p:graphicFrame>
        <p:nvGraphicFramePr>
          <p:cNvPr id="137" name="Table 16">
            <a:extLst>
              <a:ext uri="{FF2B5EF4-FFF2-40B4-BE49-F238E27FC236}">
                <a16:creationId xmlns:a16="http://schemas.microsoft.com/office/drawing/2014/main" id="{19B61E1E-2D2C-4075-A164-786FF059EFB5}"/>
              </a:ext>
            </a:extLst>
          </p:cNvPr>
          <p:cNvGraphicFramePr>
            <a:graphicFrameLocks noGrp="1"/>
          </p:cNvGraphicFramePr>
          <p:nvPr>
            <p:extLst>
              <p:ext uri="{D42A27DB-BD31-4B8C-83A1-F6EECF244321}">
                <p14:modId xmlns:p14="http://schemas.microsoft.com/office/powerpoint/2010/main" val="331565905"/>
              </p:ext>
            </p:extLst>
          </p:nvPr>
        </p:nvGraphicFramePr>
        <p:xfrm>
          <a:off x="6582547" y="1574610"/>
          <a:ext cx="5287293" cy="4579028"/>
        </p:xfrm>
        <a:graphic>
          <a:graphicData uri="http://schemas.openxmlformats.org/drawingml/2006/table">
            <a:tbl>
              <a:tblPr firstRow="1" bandRow="1">
                <a:tableStyleId>{5C22544A-7EE6-4342-B048-85BDC9FD1C3A}</a:tableStyleId>
              </a:tblPr>
              <a:tblGrid>
                <a:gridCol w="2717711">
                  <a:extLst>
                    <a:ext uri="{9D8B030D-6E8A-4147-A177-3AD203B41FA5}">
                      <a16:colId xmlns:a16="http://schemas.microsoft.com/office/drawing/2014/main" val="3555311047"/>
                    </a:ext>
                  </a:extLst>
                </a:gridCol>
                <a:gridCol w="1284791">
                  <a:extLst>
                    <a:ext uri="{9D8B030D-6E8A-4147-A177-3AD203B41FA5}">
                      <a16:colId xmlns:a16="http://schemas.microsoft.com/office/drawing/2014/main" val="3169235802"/>
                    </a:ext>
                  </a:extLst>
                </a:gridCol>
                <a:gridCol w="1284791">
                  <a:extLst>
                    <a:ext uri="{9D8B030D-6E8A-4147-A177-3AD203B41FA5}">
                      <a16:colId xmlns:a16="http://schemas.microsoft.com/office/drawing/2014/main" val="875945750"/>
                    </a:ext>
                  </a:extLst>
                </a:gridCol>
              </a:tblGrid>
              <a:tr h="540000">
                <a:tc>
                  <a:txBody>
                    <a:bodyPr/>
                    <a:lstStyle/>
                    <a:p>
                      <a:pPr algn="ctr"/>
                      <a:r>
                        <a:rPr lang="en-US" sz="1400" dirty="0">
                          <a:latin typeface="Arial" panose="020B0604020202020204" pitchFamily="34" charset="0"/>
                          <a:cs typeface="Arial" panose="020B0604020202020204" pitchFamily="34" charset="0"/>
                        </a:rPr>
                        <a:t>Reaction</a:t>
                      </a:r>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Arial" panose="020B0604020202020204" pitchFamily="34" charset="0"/>
                          <a:cs typeface="Arial" panose="020B0604020202020204" pitchFamily="34" charset="0"/>
                        </a:rPr>
                        <a:t>Upstander</a:t>
                      </a:r>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Arial" panose="020B0604020202020204" pitchFamily="34" charset="0"/>
                          <a:cs typeface="Arial" panose="020B0604020202020204" pitchFamily="34" charset="0"/>
                        </a:rPr>
                        <a:t>Bystander</a:t>
                      </a:r>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3197482"/>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Call Samir and tell him you don’t like this any more than he does and ask him what he thinks you two should do.</a:t>
                      </a:r>
                      <a:endParaRPr lang="en-IN" sz="12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3503895"/>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With Samir’s agreement, call all the other players and get everyone’s agreement that it’s time to call out the nastiness.</a:t>
                      </a:r>
                      <a:endParaRPr lang="en-IN" sz="12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2524120"/>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Decide to wait and see if the bully stops, then maybe do something.</a:t>
                      </a:r>
                      <a:endParaRPr lang="en-IN" sz="12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0787217"/>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Walk away from the game for a while.</a:t>
                      </a:r>
                      <a:endParaRPr lang="en-IN" sz="12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1424853"/>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Look up the game’s community rules and if bullying isn’t allowed, report the nasty </a:t>
                      </a:r>
                      <a:r>
                        <a:rPr lang="en-US" sz="1200" b="0" i="0" u="none" strike="noStrike" kern="1200" dirty="0" err="1">
                          <a:solidFill>
                            <a:schemeClr val="dk1"/>
                          </a:solidFill>
                          <a:effectLst/>
                          <a:latin typeface="Arial" panose="020B0604020202020204" pitchFamily="34" charset="0"/>
                          <a:ea typeface="+mn-ea"/>
                          <a:cs typeface="Arial" panose="020B0604020202020204" pitchFamily="34" charset="0"/>
                        </a:rPr>
                        <a:t>behaviour</a:t>
                      </a: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 using the game’s reporting system.</a:t>
                      </a:r>
                      <a:endParaRPr lang="en-IN" sz="12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103578"/>
                  </a:ext>
                </a:extLst>
              </a:tr>
            </a:tbl>
          </a:graphicData>
        </a:graphic>
      </p:graphicFrame>
    </p:spTree>
    <p:extLst>
      <p:ext uri="{BB962C8B-B14F-4D97-AF65-F5344CB8AC3E}">
        <p14:creationId xmlns:p14="http://schemas.microsoft.com/office/powerpoint/2010/main" val="68296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53C992-4F9B-4D16-B510-33D98AC3E279}"/>
              </a:ext>
            </a:extLst>
          </p:cNvPr>
          <p:cNvSpPr/>
          <p:nvPr/>
        </p:nvSpPr>
        <p:spPr>
          <a:xfrm>
            <a:off x="1" y="-4850"/>
            <a:ext cx="6477002" cy="6573961"/>
          </a:xfrm>
          <a:prstGeom prst="rect">
            <a:avLst/>
          </a:prstGeom>
          <a:solidFill>
            <a:srgbClr val="04B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50" y="307757"/>
            <a:ext cx="5771254" cy="1089529"/>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Scenarios: Evaluate the Reactions</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11" name="Rectangle 10">
            <a:extLst>
              <a:ext uri="{FF2B5EF4-FFF2-40B4-BE49-F238E27FC236}">
                <a16:creationId xmlns:a16="http://schemas.microsoft.com/office/drawing/2014/main" id="{E5306D9F-04F5-44D8-B51F-87FF387563B8}"/>
              </a:ext>
            </a:extLst>
          </p:cNvPr>
          <p:cNvSpPr/>
          <p:nvPr/>
        </p:nvSpPr>
        <p:spPr>
          <a:xfrm>
            <a:off x="597137" y="1627123"/>
            <a:ext cx="5589531" cy="480901"/>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Scenario 2: </a:t>
            </a:r>
          </a:p>
        </p:txBody>
      </p:sp>
      <p:sp>
        <p:nvSpPr>
          <p:cNvPr id="12" name="Rectangle 11">
            <a:extLst>
              <a:ext uri="{FF2B5EF4-FFF2-40B4-BE49-F238E27FC236}">
                <a16:creationId xmlns:a16="http://schemas.microsoft.com/office/drawing/2014/main" id="{310BEB13-6955-4B2B-A562-D818833D3F7F}"/>
              </a:ext>
            </a:extLst>
          </p:cNvPr>
          <p:cNvSpPr/>
          <p:nvPr/>
        </p:nvSpPr>
        <p:spPr>
          <a:xfrm>
            <a:off x="597137" y="2240256"/>
            <a:ext cx="5589531" cy="3887859"/>
          </a:xfrm>
          <a:prstGeom prst="rect">
            <a:avLst/>
          </a:prstGeom>
        </p:spPr>
        <p:txBody>
          <a:bodyPr wrap="square">
            <a:spAutoFit/>
          </a:bodyPr>
          <a:lstStyle/>
          <a:p>
            <a:pPr marL="126997" defTabSz="1219170">
              <a:lnSpc>
                <a:spcPct val="115000"/>
              </a:lnSpc>
              <a:spcBef>
                <a:spcPts val="600"/>
              </a:spcBef>
              <a:spcAft>
                <a:spcPts val="600"/>
              </a:spcAft>
              <a:buSzPct val="100000"/>
            </a:pPr>
            <a:r>
              <a:rPr lang="en-US" kern="0" dirty="0">
                <a:solidFill>
                  <a:schemeClr val="bg1"/>
                </a:solidFill>
                <a:latin typeface="Arial" panose="020B0604020202020204" pitchFamily="34" charset="0"/>
                <a:ea typeface="Montserrat"/>
                <a:cs typeface="Arial" panose="020B0604020202020204" pitchFamily="34" charset="0"/>
                <a:sym typeface="Montserrat"/>
              </a:rPr>
              <a:t>Ria, a friend of yours, dropped her phone by the drinking fountain near the school football field. Someone found it and, using Ria’s phone, sent mean messages about Anushka to the other members of the football team. After doing this, they put the phone back near the drinking fountain. Anushka confronted Ria and told her that she was a terrible person for sending such mean messages. Ria tried to tell Anushka that she was not the one who sent the messages but Anushka didn’t believe her. No one knows who really sent the mean messages.  You …</a:t>
            </a:r>
          </a:p>
        </p:txBody>
      </p:sp>
      <p:sp>
        <p:nvSpPr>
          <p:cNvPr id="129" name="Rectangle 128">
            <a:extLst>
              <a:ext uri="{FF2B5EF4-FFF2-40B4-BE49-F238E27FC236}">
                <a16:creationId xmlns:a16="http://schemas.microsoft.com/office/drawing/2014/main" id="{36ED116C-1595-4EDA-AEF6-F5E2E2CEC32A}"/>
              </a:ext>
            </a:extLst>
          </p:cNvPr>
          <p:cNvSpPr/>
          <p:nvPr/>
        </p:nvSpPr>
        <p:spPr>
          <a:xfrm>
            <a:off x="839788" y="1516479"/>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6462F4AE-54E5-4F73-9140-C3C501DA2088}"/>
              </a:ext>
            </a:extLst>
          </p:cNvPr>
          <p:cNvSpPr txBox="1"/>
          <p:nvPr/>
        </p:nvSpPr>
        <p:spPr>
          <a:xfrm>
            <a:off x="6532462" y="928279"/>
            <a:ext cx="5429973"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Place a tick mark under Upstander or Bystander for each reaction given</a:t>
            </a:r>
            <a:endParaRPr lang="en-IN" sz="1400" dirty="0">
              <a:latin typeface="Arial" panose="020B0604020202020204" pitchFamily="34" charset="0"/>
              <a:cs typeface="Arial" panose="020B0604020202020204" pitchFamily="34" charset="0"/>
            </a:endParaRPr>
          </a:p>
        </p:txBody>
      </p:sp>
      <p:graphicFrame>
        <p:nvGraphicFramePr>
          <p:cNvPr id="137" name="Table 16">
            <a:extLst>
              <a:ext uri="{FF2B5EF4-FFF2-40B4-BE49-F238E27FC236}">
                <a16:creationId xmlns:a16="http://schemas.microsoft.com/office/drawing/2014/main" id="{19B61E1E-2D2C-4075-A164-786FF059EFB5}"/>
              </a:ext>
            </a:extLst>
          </p:cNvPr>
          <p:cNvGraphicFramePr>
            <a:graphicFrameLocks noGrp="1"/>
          </p:cNvGraphicFramePr>
          <p:nvPr>
            <p:extLst>
              <p:ext uri="{D42A27DB-BD31-4B8C-83A1-F6EECF244321}">
                <p14:modId xmlns:p14="http://schemas.microsoft.com/office/powerpoint/2010/main" val="3992425113"/>
              </p:ext>
            </p:extLst>
          </p:nvPr>
        </p:nvGraphicFramePr>
        <p:xfrm>
          <a:off x="6582547" y="1574610"/>
          <a:ext cx="5287293" cy="4686136"/>
        </p:xfrm>
        <a:graphic>
          <a:graphicData uri="http://schemas.openxmlformats.org/drawingml/2006/table">
            <a:tbl>
              <a:tblPr firstRow="1" bandRow="1">
                <a:tableStyleId>{5C22544A-7EE6-4342-B048-85BDC9FD1C3A}</a:tableStyleId>
              </a:tblPr>
              <a:tblGrid>
                <a:gridCol w="2717711">
                  <a:extLst>
                    <a:ext uri="{9D8B030D-6E8A-4147-A177-3AD203B41FA5}">
                      <a16:colId xmlns:a16="http://schemas.microsoft.com/office/drawing/2014/main" val="3555311047"/>
                    </a:ext>
                  </a:extLst>
                </a:gridCol>
                <a:gridCol w="1284791">
                  <a:extLst>
                    <a:ext uri="{9D8B030D-6E8A-4147-A177-3AD203B41FA5}">
                      <a16:colId xmlns:a16="http://schemas.microsoft.com/office/drawing/2014/main" val="3169235802"/>
                    </a:ext>
                  </a:extLst>
                </a:gridCol>
                <a:gridCol w="1284791">
                  <a:extLst>
                    <a:ext uri="{9D8B030D-6E8A-4147-A177-3AD203B41FA5}">
                      <a16:colId xmlns:a16="http://schemas.microsoft.com/office/drawing/2014/main" val="875945750"/>
                    </a:ext>
                  </a:extLst>
                </a:gridCol>
              </a:tblGrid>
              <a:tr h="540000">
                <a:tc>
                  <a:txBody>
                    <a:bodyPr/>
                    <a:lstStyle/>
                    <a:p>
                      <a:pPr algn="ctr"/>
                      <a:r>
                        <a:rPr lang="en-US" sz="1400" dirty="0">
                          <a:latin typeface="Arial" panose="020B0604020202020204" pitchFamily="34" charset="0"/>
                          <a:cs typeface="Arial" panose="020B0604020202020204" pitchFamily="34" charset="0"/>
                        </a:rPr>
                        <a:t>Reaction</a:t>
                      </a:r>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Arial" panose="020B0604020202020204" pitchFamily="34" charset="0"/>
                          <a:cs typeface="Arial" panose="020B0604020202020204" pitchFamily="34" charset="0"/>
                        </a:rPr>
                        <a:t>Upstander</a:t>
                      </a:r>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Arial" panose="020B0604020202020204" pitchFamily="34" charset="0"/>
                          <a:cs typeface="Arial" panose="020B0604020202020204" pitchFamily="34" charset="0"/>
                        </a:rPr>
                        <a:t>Bystander</a:t>
                      </a:r>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3197482"/>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Feel sad for Ria but do nothing because no one knows who sent the mean messages.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3503895"/>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Go find Anushka and ask her how she feels and whether you can help.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2524120"/>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Spread the drama by sharing the mean message with other friends.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0787217"/>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Help Ria to get everybody on the football team to post compliments about Anushka.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1424853"/>
                  </a:ext>
                </a:extLst>
              </a:tr>
              <a:tr h="785074">
                <a:tc>
                  <a:txBody>
                    <a:bodyPr/>
                    <a:lstStyle/>
                    <a:p>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Report the incident to your principal, inquire if she can help and ask her to ensure that all students learn about good phone security and locking their phones.</a:t>
                      </a:r>
                      <a:endParaRPr lang="en-IN" sz="12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14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103578"/>
                  </a:ext>
                </a:extLst>
              </a:tr>
            </a:tbl>
          </a:graphicData>
        </a:graphic>
      </p:graphicFrame>
    </p:spTree>
    <p:extLst>
      <p:ext uri="{BB962C8B-B14F-4D97-AF65-F5344CB8AC3E}">
        <p14:creationId xmlns:p14="http://schemas.microsoft.com/office/powerpoint/2010/main" val="287907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pic>
        <p:nvPicPr>
          <p:cNvPr id="5" name="Graphic 4">
            <a:extLst>
              <a:ext uri="{FF2B5EF4-FFF2-40B4-BE49-F238E27FC236}">
                <a16:creationId xmlns:a16="http://schemas.microsoft.com/office/drawing/2014/main" id="{43256D01-9A6D-4841-82A9-0866203B08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425" y="277128"/>
            <a:ext cx="6132456" cy="2691777"/>
          </a:xfrm>
          <a:prstGeom prst="rect">
            <a:avLst/>
          </a:prstGeom>
        </p:spPr>
      </p:pic>
      <p:sp>
        <p:nvSpPr>
          <p:cNvPr id="26" name="Rectangle 25">
            <a:extLst>
              <a:ext uri="{FF2B5EF4-FFF2-40B4-BE49-F238E27FC236}">
                <a16:creationId xmlns:a16="http://schemas.microsoft.com/office/drawing/2014/main" id="{043CFB10-F4BE-4A8F-ADAB-FAEBC2C35CC4}"/>
              </a:ext>
            </a:extLst>
          </p:cNvPr>
          <p:cNvSpPr/>
          <p:nvPr/>
        </p:nvSpPr>
        <p:spPr>
          <a:xfrm>
            <a:off x="839788" y="3104922"/>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FE36CC84-6313-4D69-BA08-2D391BD08E03}"/>
              </a:ext>
            </a:extLst>
          </p:cNvPr>
          <p:cNvSpPr txBox="1">
            <a:spLocks/>
          </p:cNvSpPr>
          <p:nvPr/>
        </p:nvSpPr>
        <p:spPr>
          <a:xfrm>
            <a:off x="770861" y="3935645"/>
            <a:ext cx="10834985" cy="2586689"/>
          </a:xfrm>
          <a:prstGeom prst="rect">
            <a:avLst/>
          </a:prstGeom>
        </p:spPr>
        <p:txBody>
          <a:bodyPr wrap="square" lIns="72000" tIns="36000" rIns="144000"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600"/>
              </a:spcBef>
              <a:spcAft>
                <a:spcPts val="300"/>
              </a:spcAft>
            </a:pPr>
            <a:r>
              <a:rPr lang="en-US" sz="1800" dirty="0">
                <a:solidFill>
                  <a:srgbClr val="000000"/>
                </a:solidFill>
              </a:rPr>
              <a:t>You need a minimum of two players.</a:t>
            </a:r>
          </a:p>
          <a:p>
            <a:pPr fontAlgn="base">
              <a:spcBef>
                <a:spcPts val="600"/>
              </a:spcBef>
              <a:spcAft>
                <a:spcPts val="300"/>
              </a:spcAft>
            </a:pPr>
            <a:r>
              <a:rPr lang="en-US" sz="1800" dirty="0">
                <a:solidFill>
                  <a:srgbClr val="000000"/>
                </a:solidFill>
              </a:rPr>
              <a:t>Use a coin or other marker for gameplay.</a:t>
            </a:r>
          </a:p>
          <a:p>
            <a:pPr fontAlgn="base">
              <a:spcBef>
                <a:spcPts val="600"/>
              </a:spcBef>
              <a:spcAft>
                <a:spcPts val="300"/>
              </a:spcAft>
            </a:pPr>
            <a:r>
              <a:rPr lang="en-US" sz="1800" dirty="0">
                <a:solidFill>
                  <a:srgbClr val="000000"/>
                </a:solidFill>
              </a:rPr>
              <a:t>Using one dice, each player rolls to see who begins the game.</a:t>
            </a:r>
          </a:p>
          <a:p>
            <a:pPr fontAlgn="base">
              <a:spcBef>
                <a:spcPts val="600"/>
              </a:spcBef>
              <a:spcAft>
                <a:spcPts val="300"/>
              </a:spcAft>
            </a:pPr>
            <a:r>
              <a:rPr lang="en-US" sz="1800" dirty="0">
                <a:solidFill>
                  <a:srgbClr val="000000"/>
                </a:solidFill>
              </a:rPr>
              <a:t>The person with the highest roll starts the game, play will move to that person’s left.</a:t>
            </a:r>
          </a:p>
          <a:p>
            <a:pPr fontAlgn="base">
              <a:spcBef>
                <a:spcPts val="600"/>
              </a:spcBef>
              <a:spcAft>
                <a:spcPts val="300"/>
              </a:spcAft>
            </a:pPr>
            <a:r>
              <a:rPr lang="en-US" sz="1800" dirty="0">
                <a:solidFill>
                  <a:srgbClr val="000000"/>
                </a:solidFill>
              </a:rPr>
              <a:t>Each player rolls one dice and moves ahead the number of squares shown on the dice.</a:t>
            </a:r>
          </a:p>
          <a:p>
            <a:pPr fontAlgn="base">
              <a:spcBef>
                <a:spcPts val="600"/>
              </a:spcBef>
              <a:spcAft>
                <a:spcPts val="300"/>
              </a:spcAft>
            </a:pPr>
            <a:r>
              <a:rPr lang="en-US" sz="1800" dirty="0">
                <a:solidFill>
                  <a:srgbClr val="000000"/>
                </a:solidFill>
              </a:rPr>
              <a:t>The player will read out loud the message on the square and take the action indicated.</a:t>
            </a:r>
          </a:p>
          <a:p>
            <a:pPr fontAlgn="base">
              <a:spcBef>
                <a:spcPts val="600"/>
              </a:spcBef>
              <a:spcAft>
                <a:spcPts val="300"/>
              </a:spcAft>
            </a:pPr>
            <a:r>
              <a:rPr lang="en-US" sz="1800" dirty="0">
                <a:solidFill>
                  <a:srgbClr val="000000"/>
                </a:solidFill>
              </a:rPr>
              <a:t>If a player lands on a square with no message, their turn ends and the next player takes their turn.</a:t>
            </a:r>
          </a:p>
          <a:p>
            <a:pPr fontAlgn="base">
              <a:spcBef>
                <a:spcPts val="600"/>
              </a:spcBef>
              <a:spcAft>
                <a:spcPts val="300"/>
              </a:spcAft>
            </a:pPr>
            <a:r>
              <a:rPr lang="en-US" sz="1800" dirty="0">
                <a:solidFill>
                  <a:srgbClr val="000000"/>
                </a:solidFill>
              </a:rPr>
              <a:t>Play proceeds until a player reaches the WINNER square (you do not need to reach by exact count).</a:t>
            </a:r>
          </a:p>
        </p:txBody>
      </p:sp>
      <p:sp>
        <p:nvSpPr>
          <p:cNvPr id="28" name="TextBox 27">
            <a:extLst>
              <a:ext uri="{FF2B5EF4-FFF2-40B4-BE49-F238E27FC236}">
                <a16:creationId xmlns:a16="http://schemas.microsoft.com/office/drawing/2014/main" id="{61AFE30E-4D78-4C8E-9C87-0306353BE353}"/>
              </a:ext>
            </a:extLst>
          </p:cNvPr>
          <p:cNvSpPr txBox="1"/>
          <p:nvPr/>
        </p:nvSpPr>
        <p:spPr>
          <a:xfrm>
            <a:off x="724563" y="3473980"/>
            <a:ext cx="6096964" cy="461665"/>
          </a:xfrm>
          <a:prstGeom prst="rect">
            <a:avLst/>
          </a:prstGeom>
          <a:noFill/>
        </p:spPr>
        <p:txBody>
          <a:bodyPr wrap="square">
            <a:spAutoFit/>
          </a:bodyPr>
          <a:lstStyle/>
          <a:p>
            <a:pPr marL="0" indent="0">
              <a:spcBef>
                <a:spcPts val="600"/>
              </a:spcBef>
              <a:spcAft>
                <a:spcPts val="600"/>
              </a:spcAft>
              <a:buFont typeface="Arial" panose="020B0604020202020204" pitchFamily="34" charset="0"/>
              <a:buNone/>
            </a:pPr>
            <a:r>
              <a:rPr lang="en-US" sz="2400" b="1" dirty="0">
                <a:solidFill>
                  <a:srgbClr val="000000"/>
                </a:solidFill>
              </a:rPr>
              <a:t>Rules: </a:t>
            </a:r>
            <a:endParaRPr lang="en-US" sz="2400" dirty="0"/>
          </a:p>
        </p:txBody>
      </p:sp>
    </p:spTree>
    <p:extLst>
      <p:ext uri="{BB962C8B-B14F-4D97-AF65-F5344CB8AC3E}">
        <p14:creationId xmlns:p14="http://schemas.microsoft.com/office/powerpoint/2010/main" val="39578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Watch out!</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 How to be an Ally to a Cyberbullying Victim</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7AE259-EAFD-4C12-B387-74ECD75A4174}"/>
              </a:ext>
            </a:extLst>
          </p:cNvPr>
          <p:cNvPicPr>
            <a:picLocks noChangeAspect="1"/>
          </p:cNvPicPr>
          <p:nvPr/>
        </p:nvPicPr>
        <p:blipFill>
          <a:blip r:embed="rId2"/>
          <a:stretch>
            <a:fillRect/>
          </a:stretch>
        </p:blipFill>
        <p:spPr>
          <a:xfrm>
            <a:off x="1890675" y="1159594"/>
            <a:ext cx="8410650" cy="5390649"/>
          </a:xfrm>
          <a:prstGeom prst="rect">
            <a:avLst/>
          </a:prstGeom>
        </p:spPr>
      </p:pic>
    </p:spTree>
    <p:extLst>
      <p:ext uri="{BB962C8B-B14F-4D97-AF65-F5344CB8AC3E}">
        <p14:creationId xmlns:p14="http://schemas.microsoft.com/office/powerpoint/2010/main" val="3566621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917</Words>
  <Application>Microsoft Office PowerPoint</Application>
  <PresentationFormat>Widescreen</PresentationFormat>
  <Paragraphs>90</Paragraphs>
  <Slides>11</Slides>
  <Notes>7</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Bystanders and Upstanders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83</cp:revision>
  <dcterms:created xsi:type="dcterms:W3CDTF">2022-01-21T07:53:15Z</dcterms:created>
  <dcterms:modified xsi:type="dcterms:W3CDTF">2022-05-31T06:12:40Z</dcterms:modified>
</cp:coreProperties>
</file>