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305" r:id="rId3"/>
    <p:sldId id="306" r:id="rId4"/>
    <p:sldId id="308" r:id="rId5"/>
    <p:sldId id="299" r:id="rId6"/>
    <p:sldId id="315" r:id="rId7"/>
    <p:sldId id="309" r:id="rId8"/>
    <p:sldId id="314" r:id="rId9"/>
    <p:sldId id="307" r:id="rId10"/>
    <p:sldId id="312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30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0BDCA5-7171-2BE5-C661-582D5FEE5252}" name="IT Department" initials="ID" userId="IT Department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Swati Venkat" initials="SV" lastIdx="2" clrIdx="1">
    <p:extLst>
      <p:ext uri="{19B8F6BF-5375-455C-9EA6-DF929625EA0E}">
        <p15:presenceInfo xmlns:p15="http://schemas.microsoft.com/office/powerpoint/2012/main" userId="S::swati@redbaron.in::9c3fa7aa-3095-494f-87c9-d1624697a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E0"/>
    <a:srgbClr val="04B04F"/>
    <a:srgbClr val="E6E6E6"/>
    <a:srgbClr val="21B573"/>
    <a:srgbClr val="CFF9E2"/>
    <a:srgbClr val="DDF0FF"/>
    <a:srgbClr val="0064DF"/>
    <a:srgbClr val="15B15B"/>
    <a:srgbClr val="FFFFFF"/>
    <a:srgbClr val="ED2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24AF2-3175-4416-AD67-9BE0B11629BD}" v="1" dt="2022-05-31T06:13:41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61" autoAdjust="0"/>
    <p:restoredTop sz="93657" autoAdjust="0"/>
  </p:normalViewPr>
  <p:slideViewPr>
    <p:cSldViewPr snapToGrid="0" snapToObjects="1" showGuides="1">
      <p:cViewPr varScale="1">
        <p:scale>
          <a:sx n="61" d="100"/>
          <a:sy n="61" d="100"/>
        </p:scale>
        <p:origin x="942" y="60"/>
      </p:cViewPr>
      <p:guideLst>
        <p:guide orient="horz" pos="187"/>
        <p:guide pos="52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2699" userId="d41f716e-f956-461f-8b98-7761afdba872" providerId="ADAL" clId="{6A824AF2-3175-4416-AD67-9BE0B11629BD}"/>
    <pc:docChg chg="custSel modSld">
      <pc:chgData name="2699" userId="d41f716e-f956-461f-8b98-7761afdba872" providerId="ADAL" clId="{6A824AF2-3175-4416-AD67-9BE0B11629BD}" dt="2022-05-31T06:13:41.927" v="2" actId="1076"/>
      <pc:docMkLst>
        <pc:docMk/>
      </pc:docMkLst>
      <pc:sldChg chg="delSp modSp mod">
        <pc:chgData name="2699" userId="d41f716e-f956-461f-8b98-7761afdba872" providerId="ADAL" clId="{6A824AF2-3175-4416-AD67-9BE0B11629BD}" dt="2022-05-31T06:13:41.927" v="2" actId="1076"/>
        <pc:sldMkLst>
          <pc:docMk/>
          <pc:sldMk cId="3296863450" sldId="316"/>
        </pc:sldMkLst>
        <pc:grpChg chg="del">
          <ac:chgData name="2699" userId="d41f716e-f956-461f-8b98-7761afdba872" providerId="ADAL" clId="{6A824AF2-3175-4416-AD67-9BE0B11629BD}" dt="2022-05-31T06:13:39.242" v="0" actId="478"/>
          <ac:grpSpMkLst>
            <pc:docMk/>
            <pc:sldMk cId="3296863450" sldId="316"/>
            <ac:grpSpMk id="2" creationId="{04DCC066-D362-4588-B5B0-8AB8D6294002}"/>
          </ac:grpSpMkLst>
        </pc:grpChg>
        <pc:picChg chg="del topLvl">
          <ac:chgData name="2699" userId="d41f716e-f956-461f-8b98-7761afdba872" providerId="ADAL" clId="{6A824AF2-3175-4416-AD67-9BE0B11629BD}" dt="2022-05-31T06:13:39.242" v="0" actId="478"/>
          <ac:picMkLst>
            <pc:docMk/>
            <pc:sldMk cId="3296863450" sldId="316"/>
            <ac:picMk id="9" creationId="{F200429E-7AED-374D-8DA9-80F70843F875}"/>
          </ac:picMkLst>
        </pc:picChg>
        <pc:picChg chg="mod topLvl">
          <ac:chgData name="2699" userId="d41f716e-f956-461f-8b98-7761afdba872" providerId="ADAL" clId="{6A824AF2-3175-4416-AD67-9BE0B11629BD}" dt="2022-05-31T06:13:41.927" v="2" actId="1076"/>
          <ac:picMkLst>
            <pc:docMk/>
            <pc:sldMk cId="3296863450" sldId="316"/>
            <ac:picMk id="1026" creationId="{73A3A52A-857E-4314-8E4B-FF1DEC3C6C5F}"/>
          </ac:picMkLst>
        </pc:picChg>
        <pc:cxnChg chg="del">
          <ac:chgData name="2699" userId="d41f716e-f956-461f-8b98-7761afdba872" providerId="ADAL" clId="{6A824AF2-3175-4416-AD67-9BE0B11629BD}" dt="2022-05-31T06:13:39.987" v="1" actId="478"/>
          <ac:cxnSpMkLst>
            <pc:docMk/>
            <pc:sldMk cId="3296863450" sldId="316"/>
            <ac:cxnSpMk id="3" creationId="{88CCBBDA-9B89-4633-BD6C-0B01745BD74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CC12C-3B9A-4184-839C-50AC7E2386FB}" type="datetimeFigureOut">
              <a:rPr lang="en-IN" smtClean="0"/>
              <a:t>31-05-2022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BF4F1-4607-4B3A-A010-FD649D2D8B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692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.org/education/digital-citizenship/lesson/digital-media-and-your-brai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onsense.org/education/videos/screen-time-how-much-is-too-much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https://www.commonsense.org/education/digital-citizenship/lesson/digital-media-and-your-brain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BF4F1-4607-4B3A-A010-FD649D2D8BC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317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hlinkClick r:id="rId3"/>
              </a:rPr>
              <a:t>https://www.commonsense.org/education/videos/screen-time-how-much-is-too-much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0B447F-8FF7-4692-A584-5C632AE0399D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724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92BA90-C641-6949-9D5B-1CBB977461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65873-3D32-F748-993C-2CE34A10E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96BA2-7480-6544-94D4-030E5E97F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8D780B-1BA4-A746-B477-39D535B174AA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DA10B61-2396-7144-B64C-AAA65430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A0FC0-B879-B34E-8D99-1B7C7F76C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9EC8DC-05DB-914E-B2EA-45DB1F863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4D84D-79A6-9044-9DA6-BA4AF9717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6" y="6617996"/>
            <a:ext cx="768577" cy="1532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A5023-2B56-5943-A6B3-0261394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CEA-1FE3-4D42-9093-A56418B6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2DAA7-708D-C745-B10D-12CECDFABA6F}"/>
              </a:ext>
            </a:extLst>
          </p:cNvPr>
          <p:cNvSpPr/>
          <p:nvPr userDrawn="1"/>
        </p:nvSpPr>
        <p:spPr>
          <a:xfrm>
            <a:off x="0" y="6531197"/>
            <a:ext cx="12192000" cy="326803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4DE546-C634-054E-941B-78182981F5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2722" y="6557436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E0DFB33-842A-5947-8714-F2C5EBDE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57436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50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84C6C-3335-8845-B0A0-94AD52D90C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6" y="6642966"/>
            <a:ext cx="635187" cy="1266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5652A3-B36A-1547-96FA-F08B65EF0CFE}"/>
              </a:ext>
            </a:extLst>
          </p:cNvPr>
          <p:cNvSpPr/>
          <p:nvPr userDrawn="1"/>
        </p:nvSpPr>
        <p:spPr>
          <a:xfrm>
            <a:off x="0" y="6554546"/>
            <a:ext cx="11430000" cy="303454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98A3C6-7CE6-154E-9D3A-58D7B905E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569111"/>
            <a:ext cx="41148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1: Digital Citizenship Level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C5236-3EAD-8149-AEE9-60E4CC8490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767932" y="6554548"/>
            <a:ext cx="303452" cy="30345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629BE-65BC-C544-8C69-187421256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6095" y="6569111"/>
            <a:ext cx="27432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4F9C9C-BF1B-1D48-A1E3-EB2A40351E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6F81115-C783-427A-9254-54B6021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3B28AD-5160-4875-932A-D4B2AB9FB1C1}"/>
              </a:ext>
            </a:extLst>
          </p:cNvPr>
          <p:cNvSpPr/>
          <p:nvPr userDrawn="1"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206255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16AC22-A6E5-374E-BEA2-A6A125962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E5531-68B3-604D-9B89-EAC9D16CF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err="1"/>
              <a:t>levela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3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solidFill>
            <a:srgbClr val="0064E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VALeerZpd4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A82F36-AAF7-7647-968F-5AD0FAD80C8A}"/>
              </a:ext>
            </a:extLst>
          </p:cNvPr>
          <p:cNvSpPr/>
          <p:nvPr/>
        </p:nvSpPr>
        <p:spPr>
          <a:xfrm>
            <a:off x="7090787" y="2004484"/>
            <a:ext cx="33494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spc="300" dirty="0">
                <a:solidFill>
                  <a:srgbClr val="0064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Citizenship</a:t>
            </a:r>
            <a:endParaRPr lang="en-US" sz="3200" b="1" spc="300" dirty="0">
              <a:solidFill>
                <a:srgbClr val="0064D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6624D-9425-C649-BECB-EB431B6F3AA4}"/>
              </a:ext>
            </a:extLst>
          </p:cNvPr>
          <p:cNvSpPr/>
          <p:nvPr/>
        </p:nvSpPr>
        <p:spPr>
          <a:xfrm>
            <a:off x="7177873" y="1778558"/>
            <a:ext cx="1627833" cy="140677"/>
          </a:xfrm>
          <a:prstGeom prst="rect">
            <a:avLst/>
          </a:prstGeom>
          <a:solidFill>
            <a:srgbClr val="0064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60E09-D857-4CF7-8B40-63181B84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29939" y="840670"/>
            <a:ext cx="4533265" cy="51766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55846C-5BC6-4FF2-A7B1-37D5E4D17021}"/>
              </a:ext>
            </a:extLst>
          </p:cNvPr>
          <p:cNvSpPr/>
          <p:nvPr/>
        </p:nvSpPr>
        <p:spPr>
          <a:xfrm>
            <a:off x="7177872" y="3536950"/>
            <a:ext cx="5014127" cy="15146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29FE7-0FF2-466D-BC05-365E43DA8BFE}"/>
              </a:ext>
            </a:extLst>
          </p:cNvPr>
          <p:cNvSpPr/>
          <p:nvPr/>
        </p:nvSpPr>
        <p:spPr>
          <a:xfrm>
            <a:off x="7386062" y="3664608"/>
            <a:ext cx="510121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9</a:t>
            </a:r>
          </a:p>
          <a:p>
            <a:endParaRPr lang="en-US" sz="5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LET’S SCRUTINISE YOUR SCREEN TIME</a:t>
            </a:r>
          </a:p>
        </p:txBody>
      </p:sp>
    </p:spTree>
    <p:extLst>
      <p:ext uri="{BB962C8B-B14F-4D97-AF65-F5344CB8AC3E}">
        <p14:creationId xmlns:p14="http://schemas.microsoft.com/office/powerpoint/2010/main" val="322454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9665167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True or False?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prstClr val="white"/>
                </a:solidFill>
              </a:rPr>
              <a:t>Lesson 9: Let’s </a:t>
            </a:r>
            <a:r>
              <a:rPr lang="en-US" dirty="0" err="1">
                <a:solidFill>
                  <a:prstClr val="white"/>
                </a:solidFill>
              </a:rPr>
              <a:t>Scrutinise</a:t>
            </a:r>
            <a:r>
              <a:rPr lang="en-US" dirty="0">
                <a:solidFill>
                  <a:prstClr val="white"/>
                </a:solidFill>
              </a:rPr>
              <a:t> Your Screen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16CE7A-D9DB-45F2-9D18-88D519A5F9D0}"/>
              </a:ext>
            </a:extLst>
          </p:cNvPr>
          <p:cNvSpPr txBox="1"/>
          <p:nvPr/>
        </p:nvSpPr>
        <p:spPr>
          <a:xfrm>
            <a:off x="640114" y="1353144"/>
            <a:ext cx="852124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Next to each of the following statements, indicate whether you think it is true or false.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F37657-AA37-4F6E-993C-57C00FD97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05" r="23521"/>
          <a:stretch/>
        </p:blipFill>
        <p:spPr>
          <a:xfrm>
            <a:off x="9259795" y="326354"/>
            <a:ext cx="2923496" cy="31202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F19B62-E3F9-48B2-BD7F-477B37687A4E}"/>
              </a:ext>
            </a:extLst>
          </p:cNvPr>
          <p:cNvSpPr/>
          <p:nvPr/>
        </p:nvSpPr>
        <p:spPr>
          <a:xfrm>
            <a:off x="613367" y="2564763"/>
            <a:ext cx="8696096" cy="232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Since passive screen time takes less energy, I should do it for longer.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More research is needed to fully understand the impact of excess screen time.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Scrolling on social media is a good example of active screen time.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People tend to underestimate how much time they spend online.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Eye strain or a sore neck could be symptoms of excess screen time.</a:t>
            </a:r>
          </a:p>
          <a:p>
            <a:pPr marL="412747" indent="-285750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Watching YouTube in bed right before sleeping is a great way to get a good night’s sleep.</a:t>
            </a:r>
          </a:p>
        </p:txBody>
      </p:sp>
    </p:spTree>
    <p:extLst>
      <p:ext uri="{BB962C8B-B14F-4D97-AF65-F5344CB8AC3E}">
        <p14:creationId xmlns:p14="http://schemas.microsoft.com/office/powerpoint/2010/main" val="547444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BSE Logo Vector (.EPS) Free Download">
            <a:extLst>
              <a:ext uri="{FF2B5EF4-FFF2-40B4-BE49-F238E27FC236}">
                <a16:creationId xmlns:a16="http://schemas.microsoft.com/office/drawing/2014/main" id="{73A3A52A-857E-4314-8E4B-FF1DEC3C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78" y="2916381"/>
            <a:ext cx="909043" cy="10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C2F4B2-3D1F-441A-BB7C-F8F96A86201A}"/>
              </a:ext>
            </a:extLst>
          </p:cNvPr>
          <p:cNvSpPr/>
          <p:nvPr/>
        </p:nvSpPr>
        <p:spPr>
          <a:xfrm>
            <a:off x="4361683" y="2029692"/>
            <a:ext cx="3468635" cy="27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t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IN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Created by</a:t>
            </a:r>
            <a:endParaRPr lang="en-I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6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BF307D2-7723-407B-A6B8-AB8C727E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3" b="23"/>
          <a:stretch/>
        </p:blipFill>
        <p:spPr bwMode="auto">
          <a:xfrm>
            <a:off x="0" y="-1"/>
            <a:ext cx="12192000" cy="65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What is your screen time? 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65F707-FCEC-42CC-AAC6-8C052A88887A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52A565-5B2F-49B8-8239-C8E30316CBC0}"/>
              </a:ext>
            </a:extLst>
          </p:cNvPr>
          <p:cNvSpPr/>
          <p:nvPr/>
        </p:nvSpPr>
        <p:spPr>
          <a:xfrm>
            <a:off x="640115" y="1170435"/>
            <a:ext cx="10119809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Digital media tries to hook you, and what can you do about it? </a:t>
            </a:r>
          </a:p>
        </p:txBody>
      </p:sp>
      <p:pic>
        <p:nvPicPr>
          <p:cNvPr id="5" name="8.1_Digital_Media_For_Good_SITE">
            <a:hlinkClick r:id="" action="ppaction://media"/>
            <a:extLst>
              <a:ext uri="{FF2B5EF4-FFF2-40B4-BE49-F238E27FC236}">
                <a16:creationId xmlns:a16="http://schemas.microsoft.com/office/drawing/2014/main" id="{FFFFFDE4-6EFC-4EBC-95C1-DB7E1EC99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2483" y="1901116"/>
            <a:ext cx="7110249" cy="39995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978953-49F5-4FA8-B532-D7C049386DB7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1186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BDA59B-59EC-453E-AD08-C8F6E64C3154}"/>
              </a:ext>
            </a:extLst>
          </p:cNvPr>
          <p:cNvSpPr/>
          <p:nvPr/>
        </p:nvSpPr>
        <p:spPr>
          <a:xfrm>
            <a:off x="5715000" y="-7328"/>
            <a:ext cx="6477000" cy="6557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9B7AD-1A0D-4540-BBBD-187FF02D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5" r="18444"/>
          <a:stretch/>
        </p:blipFill>
        <p:spPr>
          <a:xfrm flipH="1">
            <a:off x="0" y="-7328"/>
            <a:ext cx="6766560" cy="6558838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What is your screen time?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E5F19E-259F-4456-9530-2FD94A585E83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975A4B-E42D-4A44-9661-76D038E5BFDB}"/>
              </a:ext>
            </a:extLst>
          </p:cNvPr>
          <p:cNvSpPr/>
          <p:nvPr/>
        </p:nvSpPr>
        <p:spPr>
          <a:xfrm>
            <a:off x="6766560" y="2471452"/>
            <a:ext cx="4612640" cy="999781"/>
          </a:xfrm>
          <a:prstGeom prst="rect">
            <a:avLst/>
          </a:prstGeom>
          <a:solidFill>
            <a:srgbClr val="00B14F">
              <a:alpha val="40000"/>
            </a:srgbClr>
          </a:solidFill>
          <a:ln w="28575">
            <a:solidFill>
              <a:srgbClr val="04B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How about for your friends?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FEC3B-1554-4EBF-87A7-C8DEA37B3E02}"/>
              </a:ext>
            </a:extLst>
          </p:cNvPr>
          <p:cNvSpPr/>
          <p:nvPr/>
        </p:nvSpPr>
        <p:spPr>
          <a:xfrm>
            <a:off x="6762277" y="1267918"/>
            <a:ext cx="4612640" cy="999781"/>
          </a:xfrm>
          <a:prstGeom prst="rect">
            <a:avLst/>
          </a:prstGeom>
          <a:solidFill>
            <a:srgbClr val="0064E0">
              <a:alpha val="40000"/>
            </a:srgbClr>
          </a:solidFill>
          <a:ln w="28575">
            <a:solidFill>
              <a:srgbClr val="006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do you estimate your average screen time is?</a:t>
            </a:r>
          </a:p>
        </p:txBody>
      </p:sp>
      <p:sp>
        <p:nvSpPr>
          <p:cNvPr id="18" name="Triangle 38">
            <a:extLst>
              <a:ext uri="{FF2B5EF4-FFF2-40B4-BE49-F238E27FC236}">
                <a16:creationId xmlns:a16="http://schemas.microsoft.com/office/drawing/2014/main" id="{481978F4-8C74-4189-B820-27A386232431}"/>
              </a:ext>
            </a:extLst>
          </p:cNvPr>
          <p:cNvSpPr/>
          <p:nvPr/>
        </p:nvSpPr>
        <p:spPr>
          <a:xfrm rot="5400000">
            <a:off x="6402229" y="1613594"/>
            <a:ext cx="720097" cy="308429"/>
          </a:xfrm>
          <a:prstGeom prst="triangle">
            <a:avLst/>
          </a:prstGeom>
          <a:solidFill>
            <a:srgbClr val="0064E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41">
            <a:extLst>
              <a:ext uri="{FF2B5EF4-FFF2-40B4-BE49-F238E27FC236}">
                <a16:creationId xmlns:a16="http://schemas.microsoft.com/office/drawing/2014/main" id="{A2899E71-4384-4510-B69C-CA71CAF4E533}"/>
              </a:ext>
            </a:extLst>
          </p:cNvPr>
          <p:cNvSpPr/>
          <p:nvPr/>
        </p:nvSpPr>
        <p:spPr>
          <a:xfrm rot="5400000">
            <a:off x="6402229" y="2817128"/>
            <a:ext cx="720097" cy="308429"/>
          </a:xfrm>
          <a:prstGeom prst="triangle">
            <a:avLst/>
          </a:prstGeom>
          <a:solidFill>
            <a:srgbClr val="00B14F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1E741D-E74D-457C-8781-F28E3E4E3006}"/>
              </a:ext>
            </a:extLst>
          </p:cNvPr>
          <p:cNvSpPr/>
          <p:nvPr/>
        </p:nvSpPr>
        <p:spPr>
          <a:xfrm>
            <a:off x="6766560" y="3674986"/>
            <a:ext cx="4612640" cy="999781"/>
          </a:xfrm>
          <a:prstGeom prst="rect">
            <a:avLst/>
          </a:prstGeom>
          <a:solidFill>
            <a:srgbClr val="00B0F0">
              <a:alpha val="40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are you doing during most of this time?  Do you know? </a:t>
            </a:r>
          </a:p>
        </p:txBody>
      </p:sp>
      <p:sp>
        <p:nvSpPr>
          <p:cNvPr id="21" name="Triangle 41">
            <a:extLst>
              <a:ext uri="{FF2B5EF4-FFF2-40B4-BE49-F238E27FC236}">
                <a16:creationId xmlns:a16="http://schemas.microsoft.com/office/drawing/2014/main" id="{78491F05-8563-4288-AFA9-BAC33E567842}"/>
              </a:ext>
            </a:extLst>
          </p:cNvPr>
          <p:cNvSpPr/>
          <p:nvPr/>
        </p:nvSpPr>
        <p:spPr>
          <a:xfrm rot="5400000">
            <a:off x="6402229" y="4020662"/>
            <a:ext cx="720097" cy="308429"/>
          </a:xfrm>
          <a:prstGeom prst="triangle">
            <a:avLst/>
          </a:prstGeom>
          <a:solidFill>
            <a:srgbClr val="00B0F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2C4C7-A42A-416E-B395-0F33695D1AC3}"/>
              </a:ext>
            </a:extLst>
          </p:cNvPr>
          <p:cNvSpPr/>
          <p:nvPr/>
        </p:nvSpPr>
        <p:spPr>
          <a:xfrm>
            <a:off x="6766560" y="4879687"/>
            <a:ext cx="4612640" cy="999781"/>
          </a:xfrm>
          <a:prstGeom prst="rect">
            <a:avLst/>
          </a:prstGeom>
          <a:solidFill>
            <a:schemeClr val="accent4">
              <a:alpha val="4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Let’s try to estimate how you are spending your screen time. </a:t>
            </a:r>
          </a:p>
        </p:txBody>
      </p:sp>
      <p:sp>
        <p:nvSpPr>
          <p:cNvPr id="15" name="Triangle 41">
            <a:extLst>
              <a:ext uri="{FF2B5EF4-FFF2-40B4-BE49-F238E27FC236}">
                <a16:creationId xmlns:a16="http://schemas.microsoft.com/office/drawing/2014/main" id="{445582F0-FE1F-4109-8578-7160086BF53E}"/>
              </a:ext>
            </a:extLst>
          </p:cNvPr>
          <p:cNvSpPr/>
          <p:nvPr/>
        </p:nvSpPr>
        <p:spPr>
          <a:xfrm rot="5400000">
            <a:off x="6402229" y="5225363"/>
            <a:ext cx="720097" cy="308429"/>
          </a:xfrm>
          <a:prstGeom prst="triangle">
            <a:avLst/>
          </a:prstGeom>
          <a:solidFill>
            <a:schemeClr val="accent2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ED704E-7D82-423E-BEDF-BC77973CD056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</p:spTree>
    <p:extLst>
      <p:ext uri="{BB962C8B-B14F-4D97-AF65-F5344CB8AC3E}">
        <p14:creationId xmlns:p14="http://schemas.microsoft.com/office/powerpoint/2010/main" val="3105779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What is your screen time? 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73AA5-E9EA-4276-BF62-5CB393369E11}"/>
              </a:ext>
            </a:extLst>
          </p:cNvPr>
          <p:cNvSpPr txBox="1"/>
          <p:nvPr/>
        </p:nvSpPr>
        <p:spPr>
          <a:xfrm>
            <a:off x="756920" y="1142345"/>
            <a:ext cx="100251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Estimate how much time you spend on screens over the course of a typical Friday and Saturday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F2DDCA-B6B2-4CEC-8AD7-AE2000B46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28516"/>
              </p:ext>
            </p:extLst>
          </p:nvPr>
        </p:nvGraphicFramePr>
        <p:xfrm>
          <a:off x="839787" y="1556084"/>
          <a:ext cx="5215574" cy="4783760"/>
        </p:xfrm>
        <a:graphic>
          <a:graphicData uri="http://schemas.openxmlformats.org/drawingml/2006/table">
            <a:tbl>
              <a:tblPr/>
              <a:tblGrid>
                <a:gridCol w="728490">
                  <a:extLst>
                    <a:ext uri="{9D8B030D-6E8A-4147-A177-3AD203B41FA5}">
                      <a16:colId xmlns:a16="http://schemas.microsoft.com/office/drawing/2014/main" val="1125372606"/>
                    </a:ext>
                  </a:extLst>
                </a:gridCol>
                <a:gridCol w="1121771">
                  <a:extLst>
                    <a:ext uri="{9D8B030D-6E8A-4147-A177-3AD203B41FA5}">
                      <a16:colId xmlns:a16="http://schemas.microsoft.com/office/drawing/2014/main" val="3885917043"/>
                    </a:ext>
                  </a:extLst>
                </a:gridCol>
                <a:gridCol w="1121771">
                  <a:extLst>
                    <a:ext uri="{9D8B030D-6E8A-4147-A177-3AD203B41FA5}">
                      <a16:colId xmlns:a16="http://schemas.microsoft.com/office/drawing/2014/main" val="870415308"/>
                    </a:ext>
                  </a:extLst>
                </a:gridCol>
                <a:gridCol w="1121771">
                  <a:extLst>
                    <a:ext uri="{9D8B030D-6E8A-4147-A177-3AD203B41FA5}">
                      <a16:colId xmlns:a16="http://schemas.microsoft.com/office/drawing/2014/main" val="4284425257"/>
                    </a:ext>
                  </a:extLst>
                </a:gridCol>
                <a:gridCol w="1121771">
                  <a:extLst>
                    <a:ext uri="{9D8B030D-6E8A-4147-A177-3AD203B41FA5}">
                      <a16:colId xmlns:a16="http://schemas.microsoft.com/office/drawing/2014/main" val="711727640"/>
                    </a:ext>
                  </a:extLst>
                </a:gridCol>
              </a:tblGrid>
              <a:tr h="329765">
                <a:tc gridSpan="5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</a:t>
                      </a:r>
                      <a:endParaRPr lang="en-IN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240790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Hours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or Passive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6276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Class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laptop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4 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5692683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Watching a movie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Passive</a:t>
                      </a: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567712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74068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7966529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268370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516901"/>
                  </a:ext>
                </a:extLst>
              </a:tr>
              <a:tr h="55367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276" marR="55276" marT="55276" marB="55276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10150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16352D5-BA11-4B09-AAED-8BBB4FAF3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158064"/>
              </p:ext>
            </p:extLst>
          </p:nvPr>
        </p:nvGraphicFramePr>
        <p:xfrm>
          <a:off x="6285547" y="1556085"/>
          <a:ext cx="5215574" cy="4785394"/>
        </p:xfrm>
        <a:graphic>
          <a:graphicData uri="http://schemas.openxmlformats.org/drawingml/2006/table">
            <a:tbl>
              <a:tblPr/>
              <a:tblGrid>
                <a:gridCol w="650634">
                  <a:extLst>
                    <a:ext uri="{9D8B030D-6E8A-4147-A177-3AD203B41FA5}">
                      <a16:colId xmlns:a16="http://schemas.microsoft.com/office/drawing/2014/main" val="414065575"/>
                    </a:ext>
                  </a:extLst>
                </a:gridCol>
                <a:gridCol w="1141235">
                  <a:extLst>
                    <a:ext uri="{9D8B030D-6E8A-4147-A177-3AD203B41FA5}">
                      <a16:colId xmlns:a16="http://schemas.microsoft.com/office/drawing/2014/main" val="2749416425"/>
                    </a:ext>
                  </a:extLst>
                </a:gridCol>
                <a:gridCol w="1141235">
                  <a:extLst>
                    <a:ext uri="{9D8B030D-6E8A-4147-A177-3AD203B41FA5}">
                      <a16:colId xmlns:a16="http://schemas.microsoft.com/office/drawing/2014/main" val="4184870780"/>
                    </a:ext>
                  </a:extLst>
                </a:gridCol>
                <a:gridCol w="1141235">
                  <a:extLst>
                    <a:ext uri="{9D8B030D-6E8A-4147-A177-3AD203B41FA5}">
                      <a16:colId xmlns:a16="http://schemas.microsoft.com/office/drawing/2014/main" val="188086566"/>
                    </a:ext>
                  </a:extLst>
                </a:gridCol>
                <a:gridCol w="1141235">
                  <a:extLst>
                    <a:ext uri="{9D8B030D-6E8A-4147-A177-3AD203B41FA5}">
                      <a16:colId xmlns:a16="http://schemas.microsoft.com/office/drawing/2014/main" val="1335526843"/>
                    </a:ext>
                  </a:extLst>
                </a:gridCol>
              </a:tblGrid>
              <a:tr h="341826">
                <a:tc gridSpan="5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Saturday</a:t>
                      </a:r>
                      <a:endParaRPr lang="en-IN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4E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590396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Hours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 or Passive</a:t>
                      </a:r>
                      <a:endParaRPr lang="en-IN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557357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34399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836200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688142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654901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078665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328481"/>
                  </a:ext>
                </a:extLst>
              </a:tr>
              <a:tr h="5552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IN" sz="14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br>
                        <a:rPr lang="en-IN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IN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809" marR="49809" marT="49809" marB="49809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731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235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E6CAF-03FB-466E-811B-77C808126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95" b="13336"/>
          <a:stretch/>
        </p:blipFill>
        <p:spPr>
          <a:xfrm>
            <a:off x="0" y="0"/>
            <a:ext cx="12192000" cy="653567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54E30-CB88-474D-B92F-F1A8D9376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70F57-5864-4223-9239-5D1BA1BAB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F9C9C-BF1B-1D48-A1E3-EB2A40351E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F88CF5-54E0-418B-A313-966A8831BACC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1242411" cy="85710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How much is too much? 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ACB876-8925-4F88-926B-54BEFCF5923B}"/>
              </a:ext>
            </a:extLst>
          </p:cNvPr>
          <p:cNvSpPr/>
          <p:nvPr/>
        </p:nvSpPr>
        <p:spPr>
          <a:xfrm>
            <a:off x="8606971" y="0"/>
            <a:ext cx="3585029" cy="324000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IN" b="1" dirty="0"/>
              <a:t>Level 2 | Digital Citizenship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49C60F-D6CC-41C7-83F1-B13FF8D11A04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48D82D-71C6-430E-9423-F7FAC5E78A61}"/>
              </a:ext>
            </a:extLst>
          </p:cNvPr>
          <p:cNvSpPr/>
          <p:nvPr/>
        </p:nvSpPr>
        <p:spPr>
          <a:xfrm>
            <a:off x="3200400" y="1386348"/>
            <a:ext cx="5678129" cy="34806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3947B2-6D2E-4153-BA2A-227197640D96}"/>
              </a:ext>
            </a:extLst>
          </p:cNvPr>
          <p:cNvSpPr/>
          <p:nvPr/>
        </p:nvSpPr>
        <p:spPr>
          <a:xfrm>
            <a:off x="2220235" y="5996799"/>
            <a:ext cx="7751531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997" algn="ctr" defTabSz="121917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400" b="1" kern="0" dirty="0"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Five ways to improve our digital well-being.</a:t>
            </a:r>
          </a:p>
        </p:txBody>
      </p:sp>
      <p:pic>
        <p:nvPicPr>
          <p:cNvPr id="2" name="Online Media 1" title="Screen Time: How Much Is Too Much?">
            <a:hlinkClick r:id="" action="ppaction://media"/>
            <a:extLst>
              <a:ext uri="{FF2B5EF4-FFF2-40B4-BE49-F238E27FC236}">
                <a16:creationId xmlns:a16="http://schemas.microsoft.com/office/drawing/2014/main" id="{70F91351-B05B-4F08-951A-A29D2941027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59394" y="1472616"/>
            <a:ext cx="5530645" cy="31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31E4079-88CB-4053-B8B7-0DC116CE1C9E}"/>
              </a:ext>
            </a:extLst>
          </p:cNvPr>
          <p:cNvSpPr/>
          <p:nvPr/>
        </p:nvSpPr>
        <p:spPr>
          <a:xfrm flipH="1">
            <a:off x="6024622" y="1658458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19317ED-C107-4304-8EE1-B0D37C8EA51A}"/>
              </a:ext>
            </a:extLst>
          </p:cNvPr>
          <p:cNvSpPr/>
          <p:nvPr/>
        </p:nvSpPr>
        <p:spPr>
          <a:xfrm flipH="1">
            <a:off x="6024622" y="2630732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5BCD440-D89D-4966-A17E-9F831604E93A}"/>
              </a:ext>
            </a:extLst>
          </p:cNvPr>
          <p:cNvSpPr/>
          <p:nvPr/>
        </p:nvSpPr>
        <p:spPr>
          <a:xfrm flipH="1">
            <a:off x="6024622" y="3603006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2CCFE6A-0952-4432-B8AF-5F97C1D113D9}"/>
              </a:ext>
            </a:extLst>
          </p:cNvPr>
          <p:cNvSpPr/>
          <p:nvPr/>
        </p:nvSpPr>
        <p:spPr>
          <a:xfrm flipH="1">
            <a:off x="6024622" y="4575280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7192925" cy="590931"/>
          </a:xfrm>
          <a:prstGeom prst="rect">
            <a:avLst/>
          </a:prstGeom>
        </p:spPr>
        <p:txBody>
          <a:bodyPr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Analyzing your screen time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B53DF-2F3E-47E2-8806-23E340F6AF47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851B32-4322-485B-B868-8DDD7E4B21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2" r="6652"/>
          <a:stretch/>
        </p:blipFill>
        <p:spPr>
          <a:xfrm>
            <a:off x="839788" y="2036582"/>
            <a:ext cx="4088187" cy="306983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3CCAC6B-317E-494F-A171-96BB0641C256}"/>
              </a:ext>
            </a:extLst>
          </p:cNvPr>
          <p:cNvSpPr/>
          <p:nvPr/>
        </p:nvSpPr>
        <p:spPr>
          <a:xfrm flipH="1">
            <a:off x="5249118" y="1658458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How much time do you estimate you are spending on screens on the weekend?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D94378-F865-44E3-B15F-AA3C5B110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06028" y="1318060"/>
            <a:ext cx="621947" cy="6219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4A5E56-5262-4BA3-97EB-B12398B89519}"/>
              </a:ext>
            </a:extLst>
          </p:cNvPr>
          <p:cNvSpPr/>
          <p:nvPr/>
        </p:nvSpPr>
        <p:spPr>
          <a:xfrm>
            <a:off x="3958896" y="1681409"/>
            <a:ext cx="258598" cy="258598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E860351-8CA9-4E40-89BD-C7646B9E7EAE}"/>
              </a:ext>
            </a:extLst>
          </p:cNvPr>
          <p:cNvSpPr/>
          <p:nvPr/>
        </p:nvSpPr>
        <p:spPr>
          <a:xfrm>
            <a:off x="1008429" y="2253195"/>
            <a:ext cx="979859" cy="9798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ccc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D61EA0-0E4A-4630-BFB5-67B1F275D6E3}"/>
              </a:ext>
            </a:extLst>
          </p:cNvPr>
          <p:cNvSpPr/>
          <p:nvPr/>
        </p:nvSpPr>
        <p:spPr>
          <a:xfrm>
            <a:off x="839788" y="5150878"/>
            <a:ext cx="917463" cy="917463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0EC6D8-EDB7-4372-AFB2-4CD529816546}"/>
              </a:ext>
            </a:extLst>
          </p:cNvPr>
          <p:cNvSpPr/>
          <p:nvPr/>
        </p:nvSpPr>
        <p:spPr>
          <a:xfrm>
            <a:off x="1836064" y="5150878"/>
            <a:ext cx="365665" cy="365665"/>
          </a:xfrm>
          <a:prstGeom prst="rect">
            <a:avLst/>
          </a:prstGeom>
          <a:solidFill>
            <a:srgbClr val="21B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DCA2DAD-9E7E-4220-9B6F-F36A55C11DA7}"/>
              </a:ext>
            </a:extLst>
          </p:cNvPr>
          <p:cNvSpPr/>
          <p:nvPr/>
        </p:nvSpPr>
        <p:spPr>
          <a:xfrm flipH="1">
            <a:off x="5249118" y="2630732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this as expected? More than? Less than?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DF4662E-D030-4D6C-A84F-586B2CE4FC06}"/>
              </a:ext>
            </a:extLst>
          </p:cNvPr>
          <p:cNvSpPr/>
          <p:nvPr/>
        </p:nvSpPr>
        <p:spPr>
          <a:xfrm flipH="1">
            <a:off x="5249118" y="3603006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Which devices are you using the most?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3911FF-735E-465F-A423-16F6BF1762D6}"/>
              </a:ext>
            </a:extLst>
          </p:cNvPr>
          <p:cNvSpPr/>
          <p:nvPr/>
        </p:nvSpPr>
        <p:spPr>
          <a:xfrm flipH="1">
            <a:off x="5249118" y="4575280"/>
            <a:ext cx="6188135" cy="879339"/>
          </a:xfrm>
          <a:custGeom>
            <a:avLst/>
            <a:gdLst>
              <a:gd name="connsiteX0" fmla="*/ 5825080 w 6308904"/>
              <a:gd name="connsiteY0" fmla="*/ 0 h 967648"/>
              <a:gd name="connsiteX1" fmla="*/ 5757365 w 6308904"/>
              <a:gd name="connsiteY1" fmla="*/ 0 h 967648"/>
              <a:gd name="connsiteX2" fmla="*/ 5341256 w 6308904"/>
              <a:gd name="connsiteY2" fmla="*/ 0 h 967648"/>
              <a:gd name="connsiteX3" fmla="*/ 0 w 6308904"/>
              <a:gd name="connsiteY3" fmla="*/ 0 h 967648"/>
              <a:gd name="connsiteX4" fmla="*/ 0 w 6308904"/>
              <a:gd name="connsiteY4" fmla="*/ 967648 h 967648"/>
              <a:gd name="connsiteX5" fmla="*/ 5341256 w 6308904"/>
              <a:gd name="connsiteY5" fmla="*/ 967648 h 967648"/>
              <a:gd name="connsiteX6" fmla="*/ 5757365 w 6308904"/>
              <a:gd name="connsiteY6" fmla="*/ 967648 h 967648"/>
              <a:gd name="connsiteX7" fmla="*/ 5825080 w 6308904"/>
              <a:gd name="connsiteY7" fmla="*/ 967648 h 967648"/>
              <a:gd name="connsiteX8" fmla="*/ 6308904 w 6308904"/>
              <a:gd name="connsiteY8" fmla="*/ 483824 h 967648"/>
              <a:gd name="connsiteX9" fmla="*/ 5825080 w 6308904"/>
              <a:gd name="connsiteY9" fmla="*/ 0 h 96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08904" h="967648">
                <a:moveTo>
                  <a:pt x="5825080" y="0"/>
                </a:moveTo>
                <a:lnTo>
                  <a:pt x="5757365" y="0"/>
                </a:lnTo>
                <a:lnTo>
                  <a:pt x="5341256" y="0"/>
                </a:lnTo>
                <a:lnTo>
                  <a:pt x="0" y="0"/>
                </a:lnTo>
                <a:lnTo>
                  <a:pt x="0" y="967648"/>
                </a:lnTo>
                <a:lnTo>
                  <a:pt x="5341256" y="967648"/>
                </a:lnTo>
                <a:lnTo>
                  <a:pt x="5757365" y="967648"/>
                </a:lnTo>
                <a:lnTo>
                  <a:pt x="5825080" y="967648"/>
                </a:lnTo>
                <a:cubicBezTo>
                  <a:pt x="6092289" y="967648"/>
                  <a:pt x="6308904" y="751033"/>
                  <a:pt x="6308904" y="483824"/>
                </a:cubicBezTo>
                <a:cubicBezTo>
                  <a:pt x="6308904" y="216615"/>
                  <a:pt x="6092289" y="0"/>
                  <a:pt x="5825080" y="0"/>
                </a:cubicBezTo>
                <a:close/>
              </a:path>
            </a:pathLst>
          </a:cu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Are any of your screen time activities group activities or are you using your screen by yourself? </a:t>
            </a:r>
          </a:p>
        </p:txBody>
      </p:sp>
    </p:spTree>
    <p:extLst>
      <p:ext uri="{BB962C8B-B14F-4D97-AF65-F5344CB8AC3E}">
        <p14:creationId xmlns:p14="http://schemas.microsoft.com/office/powerpoint/2010/main" val="2745238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0937B8-9CCA-4EC7-96CF-D6671C3B7956}"/>
              </a:ext>
            </a:extLst>
          </p:cNvPr>
          <p:cNvSpPr/>
          <p:nvPr/>
        </p:nvSpPr>
        <p:spPr>
          <a:xfrm>
            <a:off x="1" y="-4850"/>
            <a:ext cx="6095999" cy="6573961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50" y="286615"/>
            <a:ext cx="5376116" cy="158812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ea typeface="Montserrat"/>
                <a:sym typeface="Montserrat"/>
              </a:rPr>
              <a:t>Let’s understand active and passive screen time</a:t>
            </a:r>
            <a:endParaRPr lang="en-IN" sz="3600" b="1" dirty="0">
              <a:solidFill>
                <a:schemeClr val="bg1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1988189"/>
            <a:ext cx="1345316" cy="116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57D53E-B11F-4135-BABE-3EC6B681E9BC}"/>
              </a:ext>
            </a:extLst>
          </p:cNvPr>
          <p:cNvGrpSpPr/>
          <p:nvPr/>
        </p:nvGrpSpPr>
        <p:grpSpPr>
          <a:xfrm>
            <a:off x="6248400" y="2835900"/>
            <a:ext cx="5068405" cy="3503502"/>
            <a:chOff x="5727275" y="1112552"/>
            <a:chExt cx="4342798" cy="26225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EB7A22-B513-4769-9B33-DE4484A98C6B}"/>
                </a:ext>
              </a:extLst>
            </p:cNvPr>
            <p:cNvSpPr/>
            <p:nvPr/>
          </p:nvSpPr>
          <p:spPr>
            <a:xfrm>
              <a:off x="5727275" y="1112552"/>
              <a:ext cx="4342798" cy="805352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Passive screen time refers to the passive or non-interactive  consumption of digital content.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C0EA03-544E-4998-AF0D-26421708513C}"/>
                </a:ext>
              </a:extLst>
            </p:cNvPr>
            <p:cNvSpPr/>
            <p:nvPr/>
          </p:nvSpPr>
          <p:spPr>
            <a:xfrm>
              <a:off x="5727275" y="2021165"/>
              <a:ext cx="4342798" cy="805352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usually done with minimal thought, creativity or interaction.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BF7D824-CAFC-4DC1-AC61-F6794E77F619}"/>
                </a:ext>
              </a:extLst>
            </p:cNvPr>
            <p:cNvSpPr/>
            <p:nvPr/>
          </p:nvSpPr>
          <p:spPr>
            <a:xfrm>
              <a:off x="5727275" y="2929778"/>
              <a:ext cx="4342798" cy="805352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Examples may include scrolling through a social media site, watching a film on TV, watching videos on YouTube or playing a game that doesn’t involve much thinking or physical activity.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99800B-5D8A-4105-91F8-76255730A626}"/>
              </a:ext>
            </a:extLst>
          </p:cNvPr>
          <p:cNvSpPr txBox="1"/>
          <p:nvPr/>
        </p:nvSpPr>
        <p:spPr>
          <a:xfrm>
            <a:off x="6081865" y="2305262"/>
            <a:ext cx="35829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64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Screen Time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A66483-6644-4AB0-81F6-640969DEBD91}"/>
              </a:ext>
            </a:extLst>
          </p:cNvPr>
          <p:cNvGrpSpPr/>
          <p:nvPr/>
        </p:nvGrpSpPr>
        <p:grpSpPr>
          <a:xfrm>
            <a:off x="861060" y="2835900"/>
            <a:ext cx="5068405" cy="3503502"/>
            <a:chOff x="5727275" y="1112552"/>
            <a:chExt cx="4342798" cy="2622578"/>
          </a:xfrm>
          <a:solidFill>
            <a:schemeClr val="bg1">
              <a:alpha val="19000"/>
            </a:schemeClr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3F4A46-26EC-4B80-9FE1-2708698A191C}"/>
                </a:ext>
              </a:extLst>
            </p:cNvPr>
            <p:cNvSpPr/>
            <p:nvPr/>
          </p:nvSpPr>
          <p:spPr>
            <a:xfrm>
              <a:off x="5727275" y="1112552"/>
              <a:ext cx="4342798" cy="805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 screen time refers to active or mentally or physically engaging screen time.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E78DA2-229E-45BF-846E-A5CF36A02459}"/>
                </a:ext>
              </a:extLst>
            </p:cNvPr>
            <p:cNvSpPr/>
            <p:nvPr/>
          </p:nvSpPr>
          <p:spPr>
            <a:xfrm>
              <a:off x="5727275" y="2021165"/>
              <a:ext cx="4342798" cy="805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means that we are engaging actively, possibly learning, thinking, or interacting with someone through an activity.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4C568F-945D-4891-9ECC-EFC915F99D47}"/>
                </a:ext>
              </a:extLst>
            </p:cNvPr>
            <p:cNvSpPr/>
            <p:nvPr/>
          </p:nvSpPr>
          <p:spPr>
            <a:xfrm>
              <a:off x="5727275" y="2929778"/>
              <a:ext cx="4342798" cy="805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Examples may include video games like Nintendo or Xbox, video chatting, creative activities such as coding, drawing, making music or a video, taking and editing pictures.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9A10C6A-BEC3-4523-B068-331D4AF08310}"/>
              </a:ext>
            </a:extLst>
          </p:cNvPr>
          <p:cNvSpPr txBox="1"/>
          <p:nvPr/>
        </p:nvSpPr>
        <p:spPr>
          <a:xfrm>
            <a:off x="749591" y="2305262"/>
            <a:ext cx="3098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Screen Time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45525B9-5126-4126-8993-057EAD005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7581" y="308966"/>
            <a:ext cx="2470564" cy="228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5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747111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Identifying active and passive screen time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416C0-FECB-4770-94A3-AE0564D19A3E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236E04-8C1A-4210-9DD8-7FF1230E919D}"/>
              </a:ext>
            </a:extLst>
          </p:cNvPr>
          <p:cNvGrpSpPr/>
          <p:nvPr/>
        </p:nvGrpSpPr>
        <p:grpSpPr>
          <a:xfrm>
            <a:off x="839788" y="1499865"/>
            <a:ext cx="6712693" cy="4964596"/>
            <a:chOff x="839788" y="1677249"/>
            <a:chExt cx="5068405" cy="52639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3884324-0B3C-4FBE-8BC8-E2ED56D1C768}"/>
                </a:ext>
              </a:extLst>
            </p:cNvPr>
            <p:cNvSpPr/>
            <p:nvPr/>
          </p:nvSpPr>
          <p:spPr>
            <a:xfrm>
              <a:off x="839788" y="1677249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Watching my favourite artiste’s video on YouTube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0D8AC9-0E9B-41A5-BB80-1576BBF5F170}"/>
                </a:ext>
              </a:extLst>
            </p:cNvPr>
            <p:cNvSpPr/>
            <p:nvPr/>
          </p:nvSpPr>
          <p:spPr>
            <a:xfrm>
              <a:off x="839788" y="2207431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Scrolling my Instagram feed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238FC6-BD2D-48B2-BF5A-2E19FFCBC355}"/>
                </a:ext>
              </a:extLst>
            </p:cNvPr>
            <p:cNvSpPr/>
            <p:nvPr/>
          </p:nvSpPr>
          <p:spPr>
            <a:xfrm>
              <a:off x="839788" y="2737613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Playing tennis on my Xbox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1A301E-D23C-49E7-967A-1BFE4D07AB73}"/>
                </a:ext>
              </a:extLst>
            </p:cNvPr>
            <p:cNvSpPr/>
            <p:nvPr/>
          </p:nvSpPr>
          <p:spPr>
            <a:xfrm>
              <a:off x="839788" y="3280378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Watching cat videos on social media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B21F5B2-D13B-4240-B8D6-D549362A3BF6}"/>
                </a:ext>
              </a:extLst>
            </p:cNvPr>
            <p:cNvSpPr/>
            <p:nvPr/>
          </p:nvSpPr>
          <p:spPr>
            <a:xfrm>
              <a:off x="839788" y="3810560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Making a video to upload on Snapchat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551294-8B9B-4064-B1C2-68F930EF308A}"/>
                </a:ext>
              </a:extLst>
            </p:cNvPr>
            <p:cNvSpPr/>
            <p:nvPr/>
          </p:nvSpPr>
          <p:spPr>
            <a:xfrm>
              <a:off x="839788" y="4340742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Taking a Chemistry lesson online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0E02C09-457A-472F-A89F-ABCAC099F41D}"/>
                </a:ext>
              </a:extLst>
            </p:cNvPr>
            <p:cNvSpPr/>
            <p:nvPr/>
          </p:nvSpPr>
          <p:spPr>
            <a:xfrm>
              <a:off x="839788" y="4883507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Watching a movie on TV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14E279E-F151-4C16-9B01-4AF9A0B084F3}"/>
                </a:ext>
              </a:extLst>
            </p:cNvPr>
            <p:cNvSpPr/>
            <p:nvPr/>
          </p:nvSpPr>
          <p:spPr>
            <a:xfrm>
              <a:off x="839788" y="5413689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Reading an article on my favourite football team’s chances in an upcoming game 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4C077A4-DE09-47D2-A759-67D847E0BE47}"/>
                </a:ext>
              </a:extLst>
            </p:cNvPr>
            <p:cNvSpPr/>
            <p:nvPr/>
          </p:nvSpPr>
          <p:spPr>
            <a:xfrm>
              <a:off x="839788" y="5943871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Playing Fortnite with friends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721F7E-A041-4094-9DBD-0C2FF43BBAFA}"/>
                </a:ext>
              </a:extLst>
            </p:cNvPr>
            <p:cNvSpPr/>
            <p:nvPr/>
          </p:nvSpPr>
          <p:spPr>
            <a:xfrm>
              <a:off x="839788" y="6471308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Binge-watching my </a:t>
              </a:r>
              <a:r>
                <a:rPr lang="en-US" sz="1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show on Netflix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0B70DA-B90A-4BF8-BCFE-ADFB20100DAE}"/>
              </a:ext>
            </a:extLst>
          </p:cNvPr>
          <p:cNvGrpSpPr/>
          <p:nvPr/>
        </p:nvGrpSpPr>
        <p:grpSpPr>
          <a:xfrm flipH="1">
            <a:off x="7610354" y="1499865"/>
            <a:ext cx="1930043" cy="4964596"/>
            <a:chOff x="839788" y="1677249"/>
            <a:chExt cx="5068405" cy="5263988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919B9E4-0AFA-4B94-86E6-98292AE7DA89}"/>
                </a:ext>
              </a:extLst>
            </p:cNvPr>
            <p:cNvSpPr/>
            <p:nvPr/>
          </p:nvSpPr>
          <p:spPr>
            <a:xfrm>
              <a:off x="839788" y="1677249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8AD5DF2-2652-4CC8-8A2F-BFC06B435E61}"/>
                </a:ext>
              </a:extLst>
            </p:cNvPr>
            <p:cNvSpPr/>
            <p:nvPr/>
          </p:nvSpPr>
          <p:spPr>
            <a:xfrm>
              <a:off x="839788" y="2207431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43F4011-FEB5-4A73-A87E-B4DA98271727}"/>
                </a:ext>
              </a:extLst>
            </p:cNvPr>
            <p:cNvSpPr/>
            <p:nvPr/>
          </p:nvSpPr>
          <p:spPr>
            <a:xfrm>
              <a:off x="839788" y="2737613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FFDE6-04A1-45CC-8BC4-56AE5EEC0064}"/>
                </a:ext>
              </a:extLst>
            </p:cNvPr>
            <p:cNvSpPr/>
            <p:nvPr/>
          </p:nvSpPr>
          <p:spPr>
            <a:xfrm>
              <a:off x="839788" y="3280378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CAD2095-53C9-44ED-88DC-73D66F21AAB9}"/>
                </a:ext>
              </a:extLst>
            </p:cNvPr>
            <p:cNvSpPr/>
            <p:nvPr/>
          </p:nvSpPr>
          <p:spPr>
            <a:xfrm>
              <a:off x="839788" y="3810560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A69678A-9415-4A04-AACA-9622ECFE9E17}"/>
                </a:ext>
              </a:extLst>
            </p:cNvPr>
            <p:cNvSpPr/>
            <p:nvPr/>
          </p:nvSpPr>
          <p:spPr>
            <a:xfrm>
              <a:off x="839788" y="4340742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017048E-7823-43AE-BB37-3643D266EA0E}"/>
                </a:ext>
              </a:extLst>
            </p:cNvPr>
            <p:cNvSpPr/>
            <p:nvPr/>
          </p:nvSpPr>
          <p:spPr>
            <a:xfrm>
              <a:off x="839788" y="4883507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FC1001B-BC4A-4F92-962B-EDE224D8F77B}"/>
                </a:ext>
              </a:extLst>
            </p:cNvPr>
            <p:cNvSpPr/>
            <p:nvPr/>
          </p:nvSpPr>
          <p:spPr>
            <a:xfrm>
              <a:off x="839788" y="5413689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2DD9669-C4B2-4CD1-B052-CB74BE354351}"/>
                </a:ext>
              </a:extLst>
            </p:cNvPr>
            <p:cNvSpPr/>
            <p:nvPr/>
          </p:nvSpPr>
          <p:spPr>
            <a:xfrm>
              <a:off x="839788" y="5943871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EA6A48C-DD49-4442-9DBF-95DCF32F23E0}"/>
                </a:ext>
              </a:extLst>
            </p:cNvPr>
            <p:cNvSpPr/>
            <p:nvPr/>
          </p:nvSpPr>
          <p:spPr>
            <a:xfrm>
              <a:off x="839788" y="6471308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B45D1C6-0FC0-4628-A7C5-8EB4122F427A}"/>
              </a:ext>
            </a:extLst>
          </p:cNvPr>
          <p:cNvGrpSpPr/>
          <p:nvPr/>
        </p:nvGrpSpPr>
        <p:grpSpPr>
          <a:xfrm flipH="1">
            <a:off x="9627279" y="1499865"/>
            <a:ext cx="1930043" cy="4964596"/>
            <a:chOff x="839788" y="1677249"/>
            <a:chExt cx="5068405" cy="526398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C809C1F-E91C-4C42-9B94-7F4DF9201290}"/>
                </a:ext>
              </a:extLst>
            </p:cNvPr>
            <p:cNvSpPr/>
            <p:nvPr/>
          </p:nvSpPr>
          <p:spPr>
            <a:xfrm>
              <a:off x="839788" y="1677249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09A3B74-7F3D-4850-B85C-6B80B607A706}"/>
                </a:ext>
              </a:extLst>
            </p:cNvPr>
            <p:cNvSpPr/>
            <p:nvPr/>
          </p:nvSpPr>
          <p:spPr>
            <a:xfrm>
              <a:off x="839788" y="2207431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219094D-A324-46CB-90C6-9672979B99EA}"/>
                </a:ext>
              </a:extLst>
            </p:cNvPr>
            <p:cNvSpPr/>
            <p:nvPr/>
          </p:nvSpPr>
          <p:spPr>
            <a:xfrm>
              <a:off x="839788" y="2737613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5E801D4-60F3-43C7-B1A5-C2E76FEC8216}"/>
                </a:ext>
              </a:extLst>
            </p:cNvPr>
            <p:cNvSpPr/>
            <p:nvPr/>
          </p:nvSpPr>
          <p:spPr>
            <a:xfrm>
              <a:off x="839788" y="3280378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F49FEFA-377A-48C0-A1E5-DB97DA342D61}"/>
                </a:ext>
              </a:extLst>
            </p:cNvPr>
            <p:cNvSpPr/>
            <p:nvPr/>
          </p:nvSpPr>
          <p:spPr>
            <a:xfrm>
              <a:off x="839788" y="3810560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FA83C16-A9F2-4351-832E-FDF16A2146DE}"/>
                </a:ext>
              </a:extLst>
            </p:cNvPr>
            <p:cNvSpPr/>
            <p:nvPr/>
          </p:nvSpPr>
          <p:spPr>
            <a:xfrm>
              <a:off x="839788" y="4340742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A9FF9BB-9DDA-40A3-A4F0-6B90CEF817A3}"/>
                </a:ext>
              </a:extLst>
            </p:cNvPr>
            <p:cNvSpPr/>
            <p:nvPr/>
          </p:nvSpPr>
          <p:spPr>
            <a:xfrm>
              <a:off x="839788" y="4883507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3382B13-A849-4964-B163-18DA93F4762E}"/>
                </a:ext>
              </a:extLst>
            </p:cNvPr>
            <p:cNvSpPr/>
            <p:nvPr/>
          </p:nvSpPr>
          <p:spPr>
            <a:xfrm>
              <a:off x="839788" y="5413689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D8A89ED-9E76-440E-9A8C-35A7E450FF76}"/>
                </a:ext>
              </a:extLst>
            </p:cNvPr>
            <p:cNvSpPr/>
            <p:nvPr/>
          </p:nvSpPr>
          <p:spPr>
            <a:xfrm>
              <a:off x="839788" y="5943871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0C06CE7-FF92-400D-855A-C5BD35B2A8EE}"/>
                </a:ext>
              </a:extLst>
            </p:cNvPr>
            <p:cNvSpPr/>
            <p:nvPr/>
          </p:nvSpPr>
          <p:spPr>
            <a:xfrm>
              <a:off x="839788" y="6471308"/>
              <a:ext cx="5068405" cy="469929"/>
            </a:xfrm>
            <a:prstGeom prst="rect">
              <a:avLst/>
            </a:prstGeom>
            <a:gradFill>
              <a:gsLst>
                <a:gs pos="0">
                  <a:schemeClr val="bg1">
                    <a:lumMod val="92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B25CDBB-FFBD-40FC-AA3C-C03FC295BC7E}"/>
              </a:ext>
            </a:extLst>
          </p:cNvPr>
          <p:cNvSpPr txBox="1"/>
          <p:nvPr/>
        </p:nvSpPr>
        <p:spPr>
          <a:xfrm>
            <a:off x="839787" y="1119557"/>
            <a:ext cx="3292375" cy="369332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r>
              <a:rPr lang="en-US" b="1" dirty="0">
                <a:solidFill>
                  <a:srgbClr val="0064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BEA57A5-2E28-48D1-B363-005FEAF74929}"/>
              </a:ext>
            </a:extLst>
          </p:cNvPr>
          <p:cNvSpPr txBox="1"/>
          <p:nvPr/>
        </p:nvSpPr>
        <p:spPr>
          <a:xfrm>
            <a:off x="7616764" y="1119557"/>
            <a:ext cx="1923633" cy="369332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r>
              <a:rPr lang="en-US" b="1" dirty="0">
                <a:solidFill>
                  <a:srgbClr val="0064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5C97C3-5558-493D-80A7-77D138DEDD05}"/>
              </a:ext>
            </a:extLst>
          </p:cNvPr>
          <p:cNvSpPr txBox="1"/>
          <p:nvPr/>
        </p:nvSpPr>
        <p:spPr>
          <a:xfrm>
            <a:off x="9648121" y="1119557"/>
            <a:ext cx="1923633" cy="369332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r>
              <a:rPr lang="en-US" b="1" dirty="0">
                <a:solidFill>
                  <a:srgbClr val="0064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</a:t>
            </a:r>
          </a:p>
        </p:txBody>
      </p:sp>
    </p:spTree>
    <p:extLst>
      <p:ext uri="{BB962C8B-B14F-4D97-AF65-F5344CB8AC3E}">
        <p14:creationId xmlns:p14="http://schemas.microsoft.com/office/powerpoint/2010/main" val="2798146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9D6B91-CC89-6243-9367-665A5E77C6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5846" y="6569111"/>
            <a:ext cx="483448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</a:t>
            </a:r>
            <a:fld id="{DF4F9C9C-BF1B-1D48-A1E3-EB2A40351E5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CD85F0E-D86A-3849-BDC6-1F5F3911F935}"/>
              </a:ext>
            </a:extLst>
          </p:cNvPr>
          <p:cNvSpPr txBox="1">
            <a:spLocks/>
          </p:cNvSpPr>
          <p:nvPr/>
        </p:nvSpPr>
        <p:spPr>
          <a:xfrm>
            <a:off x="705749" y="307757"/>
            <a:ext cx="10646463" cy="5909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 dirty="0">
                <a:solidFill>
                  <a:srgbClr val="0064E0"/>
                </a:solidFill>
                <a:ea typeface="Montserrat"/>
                <a:sym typeface="Montserrat"/>
              </a:rPr>
              <a:t>Getting rid of passive screen time</a:t>
            </a:r>
            <a:endParaRPr lang="en-IN" sz="3600" b="1" dirty="0">
              <a:solidFill>
                <a:srgbClr val="0064E0"/>
              </a:solidFill>
              <a:ea typeface="Montserrat"/>
              <a:sym typeface="Montserra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2E814-8C82-4DB1-A66D-42C67B62C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9: Let’s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Scrutinise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Your Screen 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B53DF-2F3E-47E2-8806-23E340F6AF47}"/>
              </a:ext>
            </a:extLst>
          </p:cNvPr>
          <p:cNvSpPr/>
          <p:nvPr/>
        </p:nvSpPr>
        <p:spPr>
          <a:xfrm>
            <a:off x="839788" y="937737"/>
            <a:ext cx="1345316" cy="116262"/>
          </a:xfrm>
          <a:prstGeom prst="rect">
            <a:avLst/>
          </a:prstGeom>
          <a:solidFill>
            <a:srgbClr val="006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B6135B9-3C8E-4426-BA14-23F20CA6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9424" y="1610155"/>
            <a:ext cx="5663955" cy="377785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1F875A-F9D2-4FA0-A621-B7A3240CC351}"/>
              </a:ext>
            </a:extLst>
          </p:cNvPr>
          <p:cNvSpPr/>
          <p:nvPr/>
        </p:nvSpPr>
        <p:spPr>
          <a:xfrm>
            <a:off x="5156522" y="5493648"/>
            <a:ext cx="1022539" cy="997604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F4FF5D-B866-459B-A5D7-E3C8A878811E}"/>
              </a:ext>
            </a:extLst>
          </p:cNvPr>
          <p:cNvSpPr/>
          <p:nvPr/>
        </p:nvSpPr>
        <p:spPr>
          <a:xfrm>
            <a:off x="5624869" y="5916951"/>
            <a:ext cx="495125" cy="4951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5E7496-D8A1-4209-92C6-71358342D895}"/>
              </a:ext>
            </a:extLst>
          </p:cNvPr>
          <p:cNvSpPr/>
          <p:nvPr/>
        </p:nvSpPr>
        <p:spPr>
          <a:xfrm>
            <a:off x="571359" y="1770283"/>
            <a:ext cx="941087" cy="9410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AB1B0C-364D-4A6D-8C22-6B10A82C85A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 rot="16200000">
            <a:off x="5281643" y="4504013"/>
            <a:ext cx="726964" cy="7269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9B5AD6D-B15E-4E02-877F-B56C6880BB14}"/>
              </a:ext>
            </a:extLst>
          </p:cNvPr>
          <p:cNvSpPr/>
          <p:nvPr/>
        </p:nvSpPr>
        <p:spPr>
          <a:xfrm>
            <a:off x="6143379" y="1610155"/>
            <a:ext cx="6048621" cy="3777856"/>
          </a:xfrm>
          <a:prstGeom prst="rect">
            <a:avLst/>
          </a:prstGeom>
          <a:gradFill>
            <a:gsLst>
              <a:gs pos="0">
                <a:schemeClr val="bg1">
                  <a:lumMod val="92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your own estimates, what is the biggest contributor to your passive screen time?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ideas on how to change this?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ever experienced any negative physical effects due to excessive screen time? How did you feel?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do differently? </a:t>
            </a:r>
          </a:p>
        </p:txBody>
      </p:sp>
    </p:spTree>
    <p:extLst>
      <p:ext uri="{BB962C8B-B14F-4D97-AF65-F5344CB8AC3E}">
        <p14:creationId xmlns:p14="http://schemas.microsoft.com/office/powerpoint/2010/main" val="30393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779</Words>
  <Application>Microsoft Office PowerPoint</Application>
  <PresentationFormat>Widescreen</PresentationFormat>
  <Paragraphs>174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2699</cp:lastModifiedBy>
  <cp:revision>86</cp:revision>
  <dcterms:created xsi:type="dcterms:W3CDTF">2022-01-21T07:53:15Z</dcterms:created>
  <dcterms:modified xsi:type="dcterms:W3CDTF">2022-05-31T06:13:43Z</dcterms:modified>
</cp:coreProperties>
</file>